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Arimo" panose="020B0604020202020204" charset="0"/>
      <p:regular r:id="rId36"/>
    </p:embeddedFont>
    <p:embeddedFont>
      <p:font typeface="Arimo Bold" panose="020B0604020202020204" charset="0"/>
      <p:regular r:id="rId37"/>
    </p:embeddedFont>
    <p:embeddedFont>
      <p:font typeface="Calibri" panose="020F0502020204030204" pitchFamily="34" charset="0"/>
      <p:regular r:id="rId38"/>
      <p:bold r:id="rId39"/>
      <p:italic r:id="rId40"/>
      <p:boldItalic r:id="rId41"/>
    </p:embeddedFont>
    <p:embeddedFont>
      <p:font typeface="Open Sans" panose="020B0604020202020204" charset="0"/>
      <p:regular r:id="rId42"/>
    </p:embeddedFont>
    <p:embeddedFont>
      <p:font typeface="Open Sans Bold" panose="020B0604020202020204" charset="0"/>
      <p:regular r:id="rId43"/>
    </p:embeddedFont>
    <p:embeddedFont>
      <p:font typeface="Open Sans Extra Bold" panose="020B0604020202020204" charset="0"/>
      <p:regular r:id="rId44"/>
    </p:embeddedFont>
    <p:embeddedFont>
      <p:font typeface="Quicksand" panose="020B0604020202020204" charset="0"/>
      <p:regular r:id="rId45"/>
    </p:embeddedFont>
    <p:embeddedFont>
      <p:font typeface="Telegraf" panose="020B0604020202020204" charset="0"/>
      <p:regular r:id="rId46"/>
    </p:embeddedFont>
    <p:embeddedFont>
      <p:font typeface="Telegraf Bold" panose="020B0604020202020204" charset="0"/>
      <p:regular r:id="rId47"/>
    </p:embeddedFont>
    <p:embeddedFont>
      <p:font typeface="Telegraf Bold 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28-Apr-21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28-Apr-21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28-Apr-21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28-Apr-21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4.svg"/><Relationship Id="rId7" Type="http://schemas.openxmlformats.org/officeDocument/2006/relationships/image" Target="../media/image33.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2.svg"/><Relationship Id="rId7" Type="http://schemas.openxmlformats.org/officeDocument/2006/relationships/image" Target="../media/image5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63.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33.sv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4.svg"/><Relationship Id="rId7" Type="http://schemas.openxmlformats.org/officeDocument/2006/relationships/image" Target="../media/image6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1.sv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2.svg"/><Relationship Id="rId7" Type="http://schemas.openxmlformats.org/officeDocument/2006/relationships/image" Target="../media/image7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7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42.sv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4.svg"/><Relationship Id="rId7" Type="http://schemas.openxmlformats.org/officeDocument/2006/relationships/image" Target="../media/image33.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sv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2.svg"/><Relationship Id="rId7" Type="http://schemas.openxmlformats.org/officeDocument/2006/relationships/image" Target="../media/image33.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86.sv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9.svg"/><Relationship Id="rId7" Type="http://schemas.openxmlformats.org/officeDocument/2006/relationships/image" Target="../media/image84.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1.sv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9.svg"/><Relationship Id="rId7" Type="http://schemas.openxmlformats.org/officeDocument/2006/relationships/image" Target="../media/image8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1.svg"/><Relationship Id="rId4" Type="http://schemas.openxmlformats.org/officeDocument/2006/relationships/image" Target="../media/image80.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79.svg"/><Relationship Id="rId7" Type="http://schemas.openxmlformats.org/officeDocument/2006/relationships/image" Target="../media/image95.jpe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94.jpe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84.png"/></Relationships>
</file>

<file path=ppt/slides/_rels/slide26.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86.svg"/><Relationship Id="rId7" Type="http://schemas.openxmlformats.org/officeDocument/2006/relationships/image" Target="../media/image22.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86.svg"/><Relationship Id="rId7" Type="http://schemas.openxmlformats.org/officeDocument/2006/relationships/image" Target="../media/image22.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01.svg"/><Relationship Id="rId7" Type="http://schemas.openxmlformats.org/officeDocument/2006/relationships/image" Target="../media/image16.sv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3.svg"/><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30.xml.rels><?xml version="1.0" encoding="UTF-8" standalone="yes"?>
<Relationships xmlns="http://schemas.openxmlformats.org/package/2006/relationships"><Relationship Id="rId3" Type="http://schemas.openxmlformats.org/officeDocument/2006/relationships/image" Target="../media/image105.svg"/><Relationship Id="rId7" Type="http://schemas.openxmlformats.org/officeDocument/2006/relationships/image" Target="../media/image44.sv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6.sv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svg"/><Relationship Id="rId7" Type="http://schemas.openxmlformats.org/officeDocument/2006/relationships/image" Target="../media/image107.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93.svg"/><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image" Target="../media/image111.svg"/><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14.svg"/><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18.svg"/><Relationship Id="rId10" Type="http://schemas.openxmlformats.org/officeDocument/2006/relationships/image" Target="../media/image29.png"/><Relationship Id="rId4" Type="http://schemas.openxmlformats.org/officeDocument/2006/relationships/image" Target="../media/image17.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5.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6.svg"/><Relationship Id="rId7" Type="http://schemas.openxmlformats.org/officeDocument/2006/relationships/image" Target="../media/image37.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svg"/><Relationship Id="rId7" Type="http://schemas.openxmlformats.org/officeDocument/2006/relationships/image" Target="../media/image2.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4.sv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2.svg"/><Relationship Id="rId7"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18.svg"/><Relationship Id="rId10" Type="http://schemas.openxmlformats.org/officeDocument/2006/relationships/image" Target="../media/image49.png"/><Relationship Id="rId4" Type="http://schemas.openxmlformats.org/officeDocument/2006/relationships/image" Target="../media/image17.png"/><Relationship Id="rId9"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63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0" b="12679"/>
          <a:stretch>
            <a:fillRect/>
          </a:stretch>
        </p:blipFill>
        <p:spPr>
          <a:xfrm flipH="1">
            <a:off x="8443667" y="1485170"/>
            <a:ext cx="8871302" cy="776514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53824" y="1508529"/>
            <a:ext cx="8308722" cy="7749771"/>
          </a:xfrm>
          <a:prstGeom prst="rect">
            <a:avLst/>
          </a:prstGeom>
        </p:spPr>
      </p:pic>
      <p:sp>
        <p:nvSpPr>
          <p:cNvPr id="4" name="TextBox 4"/>
          <p:cNvSpPr txBox="1"/>
          <p:nvPr/>
        </p:nvSpPr>
        <p:spPr>
          <a:xfrm>
            <a:off x="520250" y="1209675"/>
            <a:ext cx="8433574" cy="3987673"/>
          </a:xfrm>
          <a:prstGeom prst="rect">
            <a:avLst/>
          </a:prstGeom>
        </p:spPr>
        <p:txBody>
          <a:bodyPr lIns="0" tIns="0" rIns="0" bIns="0" rtlCol="0" anchor="t">
            <a:spAutoFit/>
          </a:bodyPr>
          <a:lstStyle/>
          <a:p>
            <a:pPr>
              <a:lnSpc>
                <a:spcPts val="9935"/>
              </a:lnSpc>
            </a:pPr>
            <a:r>
              <a:rPr lang="en-US" sz="10799">
                <a:solidFill>
                  <a:srgbClr val="F6F6F6"/>
                </a:solidFill>
                <a:latin typeface="Telegraf Bold"/>
              </a:rPr>
              <a:t>Bank Marketing Campaign</a:t>
            </a:r>
          </a:p>
        </p:txBody>
      </p:sp>
      <p:sp>
        <p:nvSpPr>
          <p:cNvPr id="5" name="TextBox 5"/>
          <p:cNvSpPr txBox="1"/>
          <p:nvPr/>
        </p:nvSpPr>
        <p:spPr>
          <a:xfrm>
            <a:off x="408399" y="7815990"/>
            <a:ext cx="7296592" cy="2179885"/>
          </a:xfrm>
          <a:prstGeom prst="rect">
            <a:avLst/>
          </a:prstGeom>
        </p:spPr>
        <p:txBody>
          <a:bodyPr lIns="0" tIns="0" rIns="0" bIns="0" rtlCol="0" anchor="t">
            <a:spAutoFit/>
          </a:bodyPr>
          <a:lstStyle/>
          <a:p>
            <a:pPr>
              <a:lnSpc>
                <a:spcPts val="4369"/>
              </a:lnSpc>
            </a:pPr>
            <a:r>
              <a:rPr lang="en-US" sz="3120" spc="62">
                <a:solidFill>
                  <a:srgbClr val="F6F6F6"/>
                </a:solidFill>
                <a:latin typeface="Open Sans Bold"/>
              </a:rPr>
              <a:t>Group 3: </a:t>
            </a:r>
          </a:p>
          <a:p>
            <a:pPr>
              <a:lnSpc>
                <a:spcPts val="4369"/>
              </a:lnSpc>
            </a:pPr>
            <a:r>
              <a:rPr lang="en-US" sz="3120" spc="62">
                <a:solidFill>
                  <a:srgbClr val="F6F6F6"/>
                </a:solidFill>
                <a:latin typeface="Open Sans"/>
              </a:rPr>
              <a:t>Sahibpreet Singh, Ruchika Jain, Ashima Gupta, Gowtham Janga, Himesh Raste</a:t>
            </a:r>
          </a:p>
        </p:txBody>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94643">
            <a:off x="16038644" y="7825141"/>
            <a:ext cx="1343134" cy="67156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8722" y="5110570"/>
            <a:ext cx="3009459" cy="2610022"/>
          </a:xfrm>
          <a:prstGeom prst="rect">
            <a:avLst/>
          </a:prstGeom>
        </p:spPr>
      </p:pic>
      <p:sp>
        <p:nvSpPr>
          <p:cNvPr id="8" name="TextBox 8"/>
          <p:cNvSpPr txBox="1"/>
          <p:nvPr/>
        </p:nvSpPr>
        <p:spPr>
          <a:xfrm>
            <a:off x="3623607" y="152954"/>
            <a:ext cx="10660434"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OPIM 5604 - Predictive Modelling</a:t>
            </a:r>
          </a:p>
        </p:txBody>
      </p:sp>
      <p:sp>
        <p:nvSpPr>
          <p:cNvPr id="9" name="TextBox 9"/>
          <p:cNvSpPr txBox="1"/>
          <p:nvPr/>
        </p:nvSpPr>
        <p:spPr>
          <a:xfrm>
            <a:off x="14406547" y="7932906"/>
            <a:ext cx="1874250" cy="677450"/>
          </a:xfrm>
          <a:prstGeom prst="rect">
            <a:avLst/>
          </a:prstGeom>
        </p:spPr>
        <p:txBody>
          <a:bodyPr lIns="0" tIns="0" rIns="0" bIns="0" rtlCol="0" anchor="t">
            <a:spAutoFit/>
          </a:bodyPr>
          <a:lstStyle/>
          <a:p>
            <a:pPr algn="ctr">
              <a:lnSpc>
                <a:spcPts val="5593"/>
              </a:lnSpc>
            </a:pPr>
            <a:r>
              <a:rPr lang="en-US" sz="3995">
                <a:solidFill>
                  <a:srgbClr val="0D3858"/>
                </a:solidFill>
                <a:latin typeface="Open Sans Bold"/>
              </a:rPr>
              <a:t>Team 3</a:t>
            </a:r>
          </a:p>
        </p:txBody>
      </p:sp>
      <p:sp>
        <p:nvSpPr>
          <p:cNvPr id="10" name="TextBox 10"/>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508366" y="2013428"/>
            <a:ext cx="7751810" cy="6999840"/>
          </a:xfrm>
          <a:prstGeom prst="rect">
            <a:avLst/>
          </a:prstGeom>
        </p:spPr>
      </p:pic>
      <p:grpSp>
        <p:nvGrpSpPr>
          <p:cNvPr id="3" name="Group 3"/>
          <p:cNvGrpSpPr>
            <a:grpSpLocks noChangeAspect="1"/>
          </p:cNvGrpSpPr>
          <p:nvPr/>
        </p:nvGrpSpPr>
        <p:grpSpPr>
          <a:xfrm>
            <a:off x="876300" y="5600733"/>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sp>
        <p:nvSpPr>
          <p:cNvPr id="5" name="TextBox 5"/>
          <p:cNvSpPr txBox="1"/>
          <p:nvPr/>
        </p:nvSpPr>
        <p:spPr>
          <a:xfrm>
            <a:off x="8510552" y="4711108"/>
            <a:ext cx="9209596" cy="3890228"/>
          </a:xfrm>
          <a:prstGeom prst="rect">
            <a:avLst/>
          </a:prstGeom>
        </p:spPr>
        <p:txBody>
          <a:bodyPr lIns="0" tIns="0" rIns="0" bIns="0" rtlCol="0" anchor="t">
            <a:spAutoFit/>
          </a:bodyPr>
          <a:lstStyle/>
          <a:p>
            <a:pPr marL="633198" lvl="1" indent="-316599" algn="just">
              <a:lnSpc>
                <a:spcPts val="3812"/>
              </a:lnSpc>
              <a:buFont typeface="Arial"/>
              <a:buChar char="•"/>
            </a:pPr>
            <a:r>
              <a:rPr lang="en-US" sz="2932" spc="117">
                <a:solidFill>
                  <a:srgbClr val="FFFFFF"/>
                </a:solidFill>
                <a:latin typeface="Telegraf"/>
              </a:rPr>
              <a:t>Originally there were no significant missing values in the individual datasets. </a:t>
            </a:r>
          </a:p>
          <a:p>
            <a:pPr marL="633198" lvl="1" indent="-316599" algn="just">
              <a:lnSpc>
                <a:spcPts val="3812"/>
              </a:lnSpc>
              <a:buFont typeface="Arial"/>
              <a:buChar char="•"/>
            </a:pPr>
            <a:r>
              <a:rPr lang="en-US" sz="2932" spc="117">
                <a:solidFill>
                  <a:srgbClr val="FFFFFF"/>
                </a:solidFill>
                <a:latin typeface="Telegraf"/>
              </a:rPr>
              <a:t>After merging the datasets, there were 5 unique variables that had missing values.</a:t>
            </a:r>
          </a:p>
          <a:p>
            <a:pPr marL="633198" lvl="1" indent="-316599" algn="just">
              <a:lnSpc>
                <a:spcPts val="3812"/>
              </a:lnSpc>
              <a:buFont typeface="Arial"/>
              <a:buChar char="•"/>
            </a:pPr>
            <a:r>
              <a:rPr lang="en-US" sz="2932" spc="117">
                <a:solidFill>
                  <a:srgbClr val="FFFFFF"/>
                </a:solidFill>
                <a:latin typeface="Telegraf"/>
              </a:rPr>
              <a:t>We decided to take the risk for the first iteration so, we kept and ran them in our model using the "Informative Missing" feature in JMP. </a:t>
            </a:r>
          </a:p>
        </p:txBody>
      </p:sp>
      <p:pic>
        <p:nvPicPr>
          <p:cNvPr id="6" name="Picture 6"/>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9101" y="7181850"/>
            <a:ext cx="4114800" cy="4114800"/>
          </a:xfrm>
          <a:prstGeom prst="rect">
            <a:avLst/>
          </a:prstGeom>
        </p:spPr>
      </p:pic>
      <p:pic>
        <p:nvPicPr>
          <p:cNvPr id="7" name="Picture 7"/>
          <p:cNvPicPr>
            <a:picLocks noChangeAspect="1"/>
          </p:cNvPicPr>
          <p:nvPr/>
        </p:nvPicPr>
        <p:blipFill>
          <a:blip r:embed="rId6"/>
          <a:srcRect t="7055" r="73380" b="40931"/>
          <a:stretch>
            <a:fillRect/>
          </a:stretch>
        </p:blipFill>
        <p:spPr>
          <a:xfrm>
            <a:off x="744356" y="1180538"/>
            <a:ext cx="6751586" cy="7420799"/>
          </a:xfrm>
          <a:prstGeom prst="rect">
            <a:avLst/>
          </a:prstGeom>
        </p:spPr>
      </p:pic>
      <p:sp>
        <p:nvSpPr>
          <p:cNvPr id="8" name="TextBox 8"/>
          <p:cNvSpPr txBox="1"/>
          <p:nvPr/>
        </p:nvSpPr>
        <p:spPr>
          <a:xfrm>
            <a:off x="10239627" y="2827861"/>
            <a:ext cx="6700431" cy="696172"/>
          </a:xfrm>
          <a:prstGeom prst="rect">
            <a:avLst/>
          </a:prstGeom>
        </p:spPr>
        <p:txBody>
          <a:bodyPr lIns="0" tIns="0" rIns="0" bIns="0" rtlCol="0" anchor="t">
            <a:spAutoFit/>
          </a:bodyPr>
          <a:lstStyle/>
          <a:p>
            <a:pPr>
              <a:lnSpc>
                <a:spcPts val="5320"/>
              </a:lnSpc>
            </a:pPr>
            <a:r>
              <a:rPr lang="en-US" sz="3800" spc="76">
                <a:solidFill>
                  <a:srgbClr val="F6F6F6"/>
                </a:solidFill>
                <a:latin typeface="Telegraf"/>
              </a:rPr>
              <a:t>Checked Missing Values </a:t>
            </a:r>
          </a:p>
        </p:txBody>
      </p:sp>
      <p:sp>
        <p:nvSpPr>
          <p:cNvPr id="9" name="TextBox 9"/>
          <p:cNvSpPr txBox="1"/>
          <p:nvPr/>
        </p:nvSpPr>
        <p:spPr>
          <a:xfrm>
            <a:off x="8195217" y="829228"/>
            <a:ext cx="9064083" cy="1044152"/>
          </a:xfrm>
          <a:prstGeom prst="rect">
            <a:avLst/>
          </a:prstGeom>
        </p:spPr>
        <p:txBody>
          <a:bodyPr lIns="0" tIns="0" rIns="0" bIns="0" rtlCol="0" anchor="t">
            <a:spAutoFit/>
          </a:bodyPr>
          <a:lstStyle/>
          <a:p>
            <a:pPr>
              <a:lnSpc>
                <a:spcPts val="7480"/>
              </a:lnSpc>
            </a:pPr>
            <a:r>
              <a:rPr lang="en-US" sz="6800">
                <a:solidFill>
                  <a:srgbClr val="F6F6F6"/>
                </a:solidFill>
                <a:latin typeface="Telegraf Bold"/>
              </a:rPr>
              <a:t>Data Preprocessing</a:t>
            </a:r>
          </a:p>
        </p:txBody>
      </p:sp>
      <p:sp>
        <p:nvSpPr>
          <p:cNvPr id="10" name="TextBox 10"/>
          <p:cNvSpPr txBox="1"/>
          <p:nvPr/>
        </p:nvSpPr>
        <p:spPr>
          <a:xfrm>
            <a:off x="8195217" y="2507598"/>
            <a:ext cx="1757411" cy="1708174"/>
          </a:xfrm>
          <a:prstGeom prst="rect">
            <a:avLst/>
          </a:prstGeom>
        </p:spPr>
        <p:txBody>
          <a:bodyPr lIns="0" tIns="0" rIns="0" bIns="0" rtlCol="0" anchor="t">
            <a:spAutoFit/>
          </a:bodyPr>
          <a:lstStyle/>
          <a:p>
            <a:pPr algn="r">
              <a:lnSpc>
                <a:spcPts val="12833"/>
              </a:lnSpc>
            </a:pPr>
            <a:r>
              <a:rPr lang="en-US" sz="12833" spc="-616">
                <a:solidFill>
                  <a:srgbClr val="F6F6F6"/>
                </a:solidFill>
                <a:latin typeface="Quicksand"/>
              </a:rPr>
              <a:t>02</a:t>
            </a:r>
          </a:p>
        </p:txBody>
      </p:sp>
      <p:grpSp>
        <p:nvGrpSpPr>
          <p:cNvPr id="11" name="Group 11"/>
          <p:cNvGrpSpPr/>
          <p:nvPr/>
        </p:nvGrpSpPr>
        <p:grpSpPr>
          <a:xfrm>
            <a:off x="508366" y="7023250"/>
            <a:ext cx="4787174" cy="1578086"/>
            <a:chOff x="0" y="0"/>
            <a:chExt cx="4017036" cy="1324211"/>
          </a:xfrm>
        </p:grpSpPr>
        <p:sp>
          <p:nvSpPr>
            <p:cNvPr id="12" name="Freeform 12"/>
            <p:cNvSpPr/>
            <p:nvPr/>
          </p:nvSpPr>
          <p:spPr>
            <a:xfrm>
              <a:off x="0" y="0"/>
              <a:ext cx="4017036" cy="1324211"/>
            </a:xfrm>
            <a:custGeom>
              <a:avLst/>
              <a:gdLst/>
              <a:ahLst/>
              <a:cxnLst/>
              <a:rect l="l" t="t" r="r" b="b"/>
              <a:pathLst>
                <a:path w="4017036" h="1324211">
                  <a:moveTo>
                    <a:pt x="0" y="0"/>
                  </a:moveTo>
                  <a:lnTo>
                    <a:pt x="0" y="1324211"/>
                  </a:lnTo>
                  <a:lnTo>
                    <a:pt x="4017036" y="1324211"/>
                  </a:lnTo>
                  <a:lnTo>
                    <a:pt x="4017036" y="0"/>
                  </a:lnTo>
                  <a:lnTo>
                    <a:pt x="0" y="0"/>
                  </a:lnTo>
                  <a:close/>
                  <a:moveTo>
                    <a:pt x="3956076" y="1263251"/>
                  </a:moveTo>
                  <a:lnTo>
                    <a:pt x="59690" y="1263251"/>
                  </a:lnTo>
                  <a:lnTo>
                    <a:pt x="59690" y="59690"/>
                  </a:lnTo>
                  <a:lnTo>
                    <a:pt x="3956076" y="59690"/>
                  </a:lnTo>
                  <a:lnTo>
                    <a:pt x="3956076" y="1263251"/>
                  </a:lnTo>
                  <a:close/>
                </a:path>
              </a:pathLst>
            </a:custGeom>
            <a:solidFill>
              <a:srgbClr val="EF3E3F"/>
            </a:solidFill>
          </p:spPr>
        </p:sp>
      </p:grpSp>
      <p:grpSp>
        <p:nvGrpSpPr>
          <p:cNvPr id="13" name="Group 13"/>
          <p:cNvGrpSpPr/>
          <p:nvPr/>
        </p:nvGrpSpPr>
        <p:grpSpPr>
          <a:xfrm>
            <a:off x="622948" y="5312108"/>
            <a:ext cx="4787174" cy="317200"/>
            <a:chOff x="0" y="0"/>
            <a:chExt cx="4017036" cy="266170"/>
          </a:xfrm>
        </p:grpSpPr>
        <p:sp>
          <p:nvSpPr>
            <p:cNvPr id="14" name="Freeform 14"/>
            <p:cNvSpPr/>
            <p:nvPr/>
          </p:nvSpPr>
          <p:spPr>
            <a:xfrm>
              <a:off x="0" y="0"/>
              <a:ext cx="4017036" cy="266170"/>
            </a:xfrm>
            <a:custGeom>
              <a:avLst/>
              <a:gdLst/>
              <a:ahLst/>
              <a:cxnLst/>
              <a:rect l="l" t="t" r="r" b="b"/>
              <a:pathLst>
                <a:path w="4017036" h="266170">
                  <a:moveTo>
                    <a:pt x="0" y="0"/>
                  </a:moveTo>
                  <a:lnTo>
                    <a:pt x="0" y="266170"/>
                  </a:lnTo>
                  <a:lnTo>
                    <a:pt x="4017036" y="266170"/>
                  </a:lnTo>
                  <a:lnTo>
                    <a:pt x="4017036" y="0"/>
                  </a:lnTo>
                  <a:lnTo>
                    <a:pt x="0" y="0"/>
                  </a:lnTo>
                  <a:close/>
                  <a:moveTo>
                    <a:pt x="3956076" y="205210"/>
                  </a:moveTo>
                  <a:lnTo>
                    <a:pt x="59690" y="205210"/>
                  </a:lnTo>
                  <a:lnTo>
                    <a:pt x="59690" y="59690"/>
                  </a:lnTo>
                  <a:lnTo>
                    <a:pt x="3956076" y="59690"/>
                  </a:lnTo>
                  <a:lnTo>
                    <a:pt x="3956076" y="205210"/>
                  </a:lnTo>
                  <a:close/>
                </a:path>
              </a:pathLst>
            </a:custGeom>
            <a:solidFill>
              <a:srgbClr val="EF3E3F"/>
            </a:solidFill>
          </p:spPr>
        </p:sp>
      </p:grpSp>
      <p:sp>
        <p:nvSpPr>
          <p:cNvPr id="15" name="TextBox 15"/>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6" name="TextBox 16"/>
          <p:cNvSpPr txBox="1"/>
          <p:nvPr/>
        </p:nvSpPr>
        <p:spPr>
          <a:xfrm>
            <a:off x="16783023"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508366" y="2013428"/>
            <a:ext cx="7751810" cy="6999840"/>
          </a:xfrm>
          <a:prstGeom prst="rect">
            <a:avLst/>
          </a:prstGeom>
        </p:spPr>
      </p:pic>
      <p:grpSp>
        <p:nvGrpSpPr>
          <p:cNvPr id="3" name="Group 3"/>
          <p:cNvGrpSpPr>
            <a:grpSpLocks noChangeAspect="1"/>
          </p:cNvGrpSpPr>
          <p:nvPr/>
        </p:nvGrpSpPr>
        <p:grpSpPr>
          <a:xfrm>
            <a:off x="876300" y="5600733"/>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77496" y="6976116"/>
            <a:ext cx="1589367" cy="1687552"/>
          </a:xfrm>
          <a:prstGeom prst="rect">
            <a:avLst/>
          </a:prstGeom>
        </p:spPr>
      </p:pic>
      <p:sp>
        <p:nvSpPr>
          <p:cNvPr id="6" name="TextBox 6"/>
          <p:cNvSpPr txBox="1"/>
          <p:nvPr/>
        </p:nvSpPr>
        <p:spPr>
          <a:xfrm>
            <a:off x="8587462" y="5202301"/>
            <a:ext cx="9209596" cy="3890228"/>
          </a:xfrm>
          <a:prstGeom prst="rect">
            <a:avLst/>
          </a:prstGeom>
        </p:spPr>
        <p:txBody>
          <a:bodyPr lIns="0" tIns="0" rIns="0" bIns="0" rtlCol="0" anchor="t">
            <a:spAutoFit/>
          </a:bodyPr>
          <a:lstStyle/>
          <a:p>
            <a:pPr marL="633198" lvl="1" indent="-316599">
              <a:lnSpc>
                <a:spcPts val="3812"/>
              </a:lnSpc>
              <a:buFont typeface="Arial"/>
              <a:buChar char="•"/>
            </a:pPr>
            <a:r>
              <a:rPr lang="en-US" sz="2932" spc="117">
                <a:solidFill>
                  <a:srgbClr val="202F50"/>
                </a:solidFill>
                <a:latin typeface="Telegraf"/>
              </a:rPr>
              <a:t>There were multiple values of age in continuous form, so we decided to convert the variable into categorical type by dividing age into 4 categories:-</a:t>
            </a:r>
          </a:p>
          <a:p>
            <a:pPr algn="ctr">
              <a:lnSpc>
                <a:spcPts val="3812"/>
              </a:lnSpc>
            </a:pPr>
            <a:r>
              <a:rPr lang="en-US" sz="2932" spc="117">
                <a:solidFill>
                  <a:srgbClr val="202F50"/>
                </a:solidFill>
                <a:latin typeface="Telegraf"/>
              </a:rPr>
              <a:t>16-35</a:t>
            </a:r>
          </a:p>
          <a:p>
            <a:pPr algn="ctr">
              <a:lnSpc>
                <a:spcPts val="3812"/>
              </a:lnSpc>
            </a:pPr>
            <a:r>
              <a:rPr lang="en-US" sz="2932" spc="117">
                <a:solidFill>
                  <a:srgbClr val="202F50"/>
                </a:solidFill>
                <a:latin typeface="Telegraf"/>
              </a:rPr>
              <a:t> 36-45</a:t>
            </a:r>
          </a:p>
          <a:p>
            <a:pPr algn="ctr">
              <a:lnSpc>
                <a:spcPts val="3812"/>
              </a:lnSpc>
            </a:pPr>
            <a:r>
              <a:rPr lang="en-US" sz="2932" spc="117">
                <a:solidFill>
                  <a:srgbClr val="202F50"/>
                </a:solidFill>
                <a:latin typeface="Telegraf"/>
              </a:rPr>
              <a:t>46-55</a:t>
            </a:r>
          </a:p>
          <a:p>
            <a:pPr algn="ctr">
              <a:lnSpc>
                <a:spcPts val="3812"/>
              </a:lnSpc>
            </a:pPr>
            <a:r>
              <a:rPr lang="en-US" sz="2932" spc="117">
                <a:solidFill>
                  <a:srgbClr val="202F50"/>
                </a:solidFill>
                <a:latin typeface="Telegraf"/>
              </a:rPr>
              <a:t>56+</a:t>
            </a:r>
          </a:p>
        </p:txBody>
      </p:sp>
      <p:pic>
        <p:nvPicPr>
          <p:cNvPr id="7" name="Picture 7"/>
          <p:cNvPicPr>
            <a:picLocks noChangeAspect="1"/>
          </p:cNvPicPr>
          <p:nvPr/>
        </p:nvPicPr>
        <p:blipFill>
          <a:blip r:embed="rId6">
            <a:alphaModFix amt="1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89101" y="7181850"/>
            <a:ext cx="4114800" cy="4114800"/>
          </a:xfrm>
          <a:prstGeom prst="rect">
            <a:avLst/>
          </a:prstGeom>
        </p:spPr>
      </p:pic>
      <p:pic>
        <p:nvPicPr>
          <p:cNvPr id="8" name="Picture 8"/>
          <p:cNvPicPr>
            <a:picLocks noChangeAspect="1"/>
          </p:cNvPicPr>
          <p:nvPr/>
        </p:nvPicPr>
        <p:blipFill>
          <a:blip r:embed="rId8"/>
          <a:srcRect l="6165" t="7687" r="68805" b="37629"/>
          <a:stretch>
            <a:fillRect/>
          </a:stretch>
        </p:blipFill>
        <p:spPr>
          <a:xfrm>
            <a:off x="1826199" y="179896"/>
            <a:ext cx="4410948" cy="5420837"/>
          </a:xfrm>
          <a:prstGeom prst="rect">
            <a:avLst/>
          </a:prstGeom>
        </p:spPr>
      </p:pic>
      <p:pic>
        <p:nvPicPr>
          <p:cNvPr id="9" name="Picture 9"/>
          <p:cNvPicPr>
            <a:picLocks noChangeAspect="1"/>
          </p:cNvPicPr>
          <p:nvPr/>
        </p:nvPicPr>
        <p:blipFill>
          <a:blip r:embed="rId9"/>
          <a:srcRect r="72424" b="79154"/>
          <a:stretch>
            <a:fillRect/>
          </a:stretch>
        </p:blipFill>
        <p:spPr>
          <a:xfrm>
            <a:off x="673434" y="6187153"/>
            <a:ext cx="7222474" cy="3071147"/>
          </a:xfrm>
          <a:prstGeom prst="rect">
            <a:avLst/>
          </a:prstGeom>
        </p:spPr>
      </p:pic>
      <p:sp>
        <p:nvSpPr>
          <p:cNvPr id="10" name="TextBox 10"/>
          <p:cNvSpPr txBox="1"/>
          <p:nvPr/>
        </p:nvSpPr>
        <p:spPr>
          <a:xfrm>
            <a:off x="10411435" y="2220240"/>
            <a:ext cx="6335066" cy="1579457"/>
          </a:xfrm>
          <a:prstGeom prst="rect">
            <a:avLst/>
          </a:prstGeom>
        </p:spPr>
        <p:txBody>
          <a:bodyPr lIns="0" tIns="0" rIns="0" bIns="0" rtlCol="0" anchor="t">
            <a:spAutoFit/>
          </a:bodyPr>
          <a:lstStyle/>
          <a:p>
            <a:pPr>
              <a:lnSpc>
                <a:spcPts val="6160"/>
              </a:lnSpc>
            </a:pPr>
            <a:r>
              <a:rPr lang="en-US" sz="4400" spc="88">
                <a:solidFill>
                  <a:srgbClr val="A63B1E"/>
                </a:solidFill>
                <a:latin typeface="Telegraf Bold"/>
              </a:rPr>
              <a:t>Recoded the variables one by one </a:t>
            </a:r>
          </a:p>
        </p:txBody>
      </p:sp>
      <p:sp>
        <p:nvSpPr>
          <p:cNvPr id="11" name="TextBox 11"/>
          <p:cNvSpPr txBox="1"/>
          <p:nvPr/>
        </p:nvSpPr>
        <p:spPr>
          <a:xfrm>
            <a:off x="8195217" y="783085"/>
            <a:ext cx="9601840" cy="1136438"/>
          </a:xfrm>
          <a:prstGeom prst="rect">
            <a:avLst/>
          </a:prstGeom>
        </p:spPr>
        <p:txBody>
          <a:bodyPr lIns="0" tIns="0" rIns="0" bIns="0" rtlCol="0" anchor="t">
            <a:spAutoFit/>
          </a:bodyPr>
          <a:lstStyle/>
          <a:p>
            <a:pPr>
              <a:lnSpc>
                <a:spcPts val="8140"/>
              </a:lnSpc>
            </a:pPr>
            <a:r>
              <a:rPr lang="en-US" sz="7400">
                <a:solidFill>
                  <a:srgbClr val="202F50"/>
                </a:solidFill>
                <a:latin typeface="Telegraf Bold"/>
              </a:rPr>
              <a:t>Data Preprocessing</a:t>
            </a:r>
          </a:p>
        </p:txBody>
      </p:sp>
      <p:sp>
        <p:nvSpPr>
          <p:cNvPr id="12" name="TextBox 12"/>
          <p:cNvSpPr txBox="1"/>
          <p:nvPr/>
        </p:nvSpPr>
        <p:spPr>
          <a:xfrm>
            <a:off x="8439999" y="2261078"/>
            <a:ext cx="1757411" cy="1708174"/>
          </a:xfrm>
          <a:prstGeom prst="rect">
            <a:avLst/>
          </a:prstGeom>
        </p:spPr>
        <p:txBody>
          <a:bodyPr lIns="0" tIns="0" rIns="0" bIns="0" rtlCol="0" anchor="t">
            <a:spAutoFit/>
          </a:bodyPr>
          <a:lstStyle/>
          <a:p>
            <a:pPr algn="r">
              <a:lnSpc>
                <a:spcPts val="12833"/>
              </a:lnSpc>
            </a:pPr>
            <a:r>
              <a:rPr lang="en-US" sz="12833" spc="-616">
                <a:solidFill>
                  <a:srgbClr val="A63B1E"/>
                </a:solidFill>
                <a:latin typeface="Quicksand"/>
              </a:rPr>
              <a:t>03</a:t>
            </a:r>
          </a:p>
        </p:txBody>
      </p:sp>
      <p:sp>
        <p:nvSpPr>
          <p:cNvPr id="13" name="TextBox 13"/>
          <p:cNvSpPr txBox="1"/>
          <p:nvPr/>
        </p:nvSpPr>
        <p:spPr>
          <a:xfrm>
            <a:off x="9144000" y="4417099"/>
            <a:ext cx="5667857" cy="537633"/>
          </a:xfrm>
          <a:prstGeom prst="rect">
            <a:avLst/>
          </a:prstGeom>
        </p:spPr>
        <p:txBody>
          <a:bodyPr lIns="0" tIns="0" rIns="0" bIns="0" rtlCol="0" anchor="t">
            <a:spAutoFit/>
          </a:bodyPr>
          <a:lstStyle/>
          <a:p>
            <a:pPr>
              <a:lnSpc>
                <a:spcPts val="3960"/>
              </a:lnSpc>
            </a:pPr>
            <a:r>
              <a:rPr lang="en-US" sz="3300">
                <a:solidFill>
                  <a:srgbClr val="202F50"/>
                </a:solidFill>
                <a:latin typeface="Telegraf Bold"/>
              </a:rPr>
              <a:t>AGE </a:t>
            </a:r>
          </a:p>
        </p:txBody>
      </p:sp>
      <p:grpSp>
        <p:nvGrpSpPr>
          <p:cNvPr id="14" name="Group 14"/>
          <p:cNvGrpSpPr/>
          <p:nvPr/>
        </p:nvGrpSpPr>
        <p:grpSpPr>
          <a:xfrm rot="5338757">
            <a:off x="3303795" y="5351161"/>
            <a:ext cx="1111631" cy="324374"/>
            <a:chOff x="0" y="0"/>
            <a:chExt cx="6350000" cy="1852930"/>
          </a:xfrm>
        </p:grpSpPr>
        <p:sp>
          <p:nvSpPr>
            <p:cNvPr id="15" name="Freeform 15"/>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A63B1E"/>
            </a:solidFill>
          </p:spPr>
        </p:sp>
      </p:grpSp>
      <p:sp>
        <p:nvSpPr>
          <p:cNvPr id="16" name="TextBox 16"/>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7" name="TextBox 17"/>
          <p:cNvSpPr txBox="1"/>
          <p:nvPr/>
        </p:nvSpPr>
        <p:spPr>
          <a:xfrm>
            <a:off x="17000496" y="-76200"/>
            <a:ext cx="1874250" cy="677450"/>
          </a:xfrm>
          <a:prstGeom prst="rect">
            <a:avLst/>
          </a:prstGeom>
        </p:spPr>
        <p:txBody>
          <a:bodyPr lIns="0" tIns="0" rIns="0" bIns="0" rtlCol="0" anchor="t">
            <a:spAutoFit/>
          </a:bodyPr>
          <a:lstStyle/>
          <a:p>
            <a:pPr algn="ctr">
              <a:lnSpc>
                <a:spcPts val="5593"/>
              </a:lnSpc>
            </a:pPr>
            <a:r>
              <a:rPr lang="en-US" sz="3995">
                <a:solidFill>
                  <a:srgbClr val="0D3858"/>
                </a:solidFill>
                <a:latin typeface="Open Sans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508366" y="2013428"/>
            <a:ext cx="7751810" cy="6999840"/>
          </a:xfrm>
          <a:prstGeom prst="rect">
            <a:avLst/>
          </a:prstGeom>
        </p:spPr>
      </p:pic>
      <p:grpSp>
        <p:nvGrpSpPr>
          <p:cNvPr id="3" name="Group 3"/>
          <p:cNvGrpSpPr>
            <a:grpSpLocks noChangeAspect="1"/>
          </p:cNvGrpSpPr>
          <p:nvPr/>
        </p:nvGrpSpPr>
        <p:grpSpPr>
          <a:xfrm>
            <a:off x="876300" y="5600733"/>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5" name="Picture 5"/>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9101" y="7181850"/>
            <a:ext cx="4114800" cy="4114800"/>
          </a:xfrm>
          <a:prstGeom prst="rect">
            <a:avLst/>
          </a:prstGeom>
        </p:spPr>
      </p:pic>
      <p:pic>
        <p:nvPicPr>
          <p:cNvPr id="6" name="Picture 6"/>
          <p:cNvPicPr>
            <a:picLocks noChangeAspect="1"/>
          </p:cNvPicPr>
          <p:nvPr/>
        </p:nvPicPr>
        <p:blipFill>
          <a:blip r:embed="rId6"/>
          <a:srcRect t="57" r="72578" b="83285"/>
          <a:stretch>
            <a:fillRect/>
          </a:stretch>
        </p:blipFill>
        <p:spPr>
          <a:xfrm>
            <a:off x="1182964" y="838753"/>
            <a:ext cx="5146531" cy="1758433"/>
          </a:xfrm>
          <a:prstGeom prst="rect">
            <a:avLst/>
          </a:prstGeom>
        </p:spPr>
      </p:pic>
      <p:pic>
        <p:nvPicPr>
          <p:cNvPr id="7" name="Picture 7"/>
          <p:cNvPicPr>
            <a:picLocks noChangeAspect="1"/>
          </p:cNvPicPr>
          <p:nvPr/>
        </p:nvPicPr>
        <p:blipFill>
          <a:blip r:embed="rId7"/>
          <a:srcRect l="159" t="2415" r="72820" b="83115"/>
          <a:stretch>
            <a:fillRect/>
          </a:stretch>
        </p:blipFill>
        <p:spPr>
          <a:xfrm>
            <a:off x="1579794" y="6121157"/>
            <a:ext cx="4307888" cy="1297645"/>
          </a:xfrm>
          <a:prstGeom prst="rect">
            <a:avLst/>
          </a:prstGeom>
        </p:spPr>
      </p:pic>
      <p:pic>
        <p:nvPicPr>
          <p:cNvPr id="8" name="Picture 8"/>
          <p:cNvPicPr>
            <a:picLocks noChangeAspect="1"/>
          </p:cNvPicPr>
          <p:nvPr/>
        </p:nvPicPr>
        <p:blipFill>
          <a:blip r:embed="rId8"/>
          <a:srcRect t="2982" r="71065" b="83115"/>
          <a:stretch>
            <a:fillRect/>
          </a:stretch>
        </p:blipFill>
        <p:spPr>
          <a:xfrm>
            <a:off x="1371600" y="7890358"/>
            <a:ext cx="5061623" cy="1367942"/>
          </a:xfrm>
          <a:prstGeom prst="rect">
            <a:avLst/>
          </a:prstGeom>
        </p:spPr>
      </p:pic>
      <p:grpSp>
        <p:nvGrpSpPr>
          <p:cNvPr id="9" name="Group 9"/>
          <p:cNvGrpSpPr/>
          <p:nvPr/>
        </p:nvGrpSpPr>
        <p:grpSpPr>
          <a:xfrm>
            <a:off x="723310" y="2308080"/>
            <a:ext cx="6020855" cy="455507"/>
            <a:chOff x="0" y="0"/>
            <a:chExt cx="5052248" cy="382227"/>
          </a:xfrm>
        </p:grpSpPr>
        <p:sp>
          <p:nvSpPr>
            <p:cNvPr id="10" name="Freeform 10"/>
            <p:cNvSpPr/>
            <p:nvPr/>
          </p:nvSpPr>
          <p:spPr>
            <a:xfrm>
              <a:off x="0" y="0"/>
              <a:ext cx="5052248" cy="382227"/>
            </a:xfrm>
            <a:custGeom>
              <a:avLst/>
              <a:gdLst/>
              <a:ahLst/>
              <a:cxnLst/>
              <a:rect l="l" t="t" r="r" b="b"/>
              <a:pathLst>
                <a:path w="5052248" h="382227">
                  <a:moveTo>
                    <a:pt x="0" y="0"/>
                  </a:moveTo>
                  <a:lnTo>
                    <a:pt x="0" y="382227"/>
                  </a:lnTo>
                  <a:lnTo>
                    <a:pt x="5052248" y="382227"/>
                  </a:lnTo>
                  <a:lnTo>
                    <a:pt x="5052248" y="0"/>
                  </a:lnTo>
                  <a:lnTo>
                    <a:pt x="0" y="0"/>
                  </a:lnTo>
                  <a:close/>
                  <a:moveTo>
                    <a:pt x="4991288" y="321267"/>
                  </a:moveTo>
                  <a:lnTo>
                    <a:pt x="59690" y="321267"/>
                  </a:lnTo>
                  <a:lnTo>
                    <a:pt x="59690" y="59690"/>
                  </a:lnTo>
                  <a:lnTo>
                    <a:pt x="4991288" y="59690"/>
                  </a:lnTo>
                  <a:lnTo>
                    <a:pt x="4991288" y="321267"/>
                  </a:lnTo>
                  <a:close/>
                </a:path>
              </a:pathLst>
            </a:custGeom>
            <a:solidFill>
              <a:srgbClr val="EF3E3F"/>
            </a:solidFill>
          </p:spPr>
        </p:sp>
      </p:grpSp>
      <p:grpSp>
        <p:nvGrpSpPr>
          <p:cNvPr id="11" name="Group 11"/>
          <p:cNvGrpSpPr/>
          <p:nvPr/>
        </p:nvGrpSpPr>
        <p:grpSpPr>
          <a:xfrm>
            <a:off x="723310" y="8530029"/>
            <a:ext cx="6020855" cy="317200"/>
            <a:chOff x="0" y="0"/>
            <a:chExt cx="5052248" cy="266170"/>
          </a:xfrm>
        </p:grpSpPr>
        <p:sp>
          <p:nvSpPr>
            <p:cNvPr id="12" name="Freeform 12"/>
            <p:cNvSpPr/>
            <p:nvPr/>
          </p:nvSpPr>
          <p:spPr>
            <a:xfrm>
              <a:off x="0" y="0"/>
              <a:ext cx="5052248" cy="266170"/>
            </a:xfrm>
            <a:custGeom>
              <a:avLst/>
              <a:gdLst/>
              <a:ahLst/>
              <a:cxnLst/>
              <a:rect l="l" t="t" r="r" b="b"/>
              <a:pathLst>
                <a:path w="5052248" h="266170">
                  <a:moveTo>
                    <a:pt x="0" y="0"/>
                  </a:moveTo>
                  <a:lnTo>
                    <a:pt x="0" y="266170"/>
                  </a:lnTo>
                  <a:lnTo>
                    <a:pt x="5052248" y="266170"/>
                  </a:lnTo>
                  <a:lnTo>
                    <a:pt x="5052248" y="0"/>
                  </a:lnTo>
                  <a:lnTo>
                    <a:pt x="0" y="0"/>
                  </a:lnTo>
                  <a:close/>
                  <a:moveTo>
                    <a:pt x="4991288" y="205210"/>
                  </a:moveTo>
                  <a:lnTo>
                    <a:pt x="59690" y="205210"/>
                  </a:lnTo>
                  <a:lnTo>
                    <a:pt x="59690" y="59690"/>
                  </a:lnTo>
                  <a:lnTo>
                    <a:pt x="4991288" y="59690"/>
                  </a:lnTo>
                  <a:lnTo>
                    <a:pt x="4991288" y="205210"/>
                  </a:lnTo>
                  <a:close/>
                </a:path>
              </a:pathLst>
            </a:custGeom>
            <a:solidFill>
              <a:srgbClr val="EF3E3F"/>
            </a:solidFill>
          </p:spPr>
        </p:sp>
      </p:grpSp>
      <p:pic>
        <p:nvPicPr>
          <p:cNvPr id="13" name="Picture 13"/>
          <p:cNvPicPr>
            <a:picLocks noChangeAspect="1"/>
          </p:cNvPicPr>
          <p:nvPr/>
        </p:nvPicPr>
        <p:blipFill>
          <a:blip r:embed="rId9"/>
          <a:srcRect r="71437" b="82414"/>
          <a:stretch>
            <a:fillRect/>
          </a:stretch>
        </p:blipFill>
        <p:spPr>
          <a:xfrm>
            <a:off x="953137" y="3201906"/>
            <a:ext cx="5606185" cy="1941594"/>
          </a:xfrm>
          <a:prstGeom prst="rect">
            <a:avLst/>
          </a:prstGeom>
        </p:spPr>
      </p:pic>
      <p:grpSp>
        <p:nvGrpSpPr>
          <p:cNvPr id="14" name="Group 14"/>
          <p:cNvGrpSpPr/>
          <p:nvPr/>
        </p:nvGrpSpPr>
        <p:grpSpPr>
          <a:xfrm>
            <a:off x="538467" y="4237239"/>
            <a:ext cx="6020855" cy="411871"/>
            <a:chOff x="0" y="0"/>
            <a:chExt cx="5052248" cy="345611"/>
          </a:xfrm>
        </p:grpSpPr>
        <p:sp>
          <p:nvSpPr>
            <p:cNvPr id="15" name="Freeform 15"/>
            <p:cNvSpPr/>
            <p:nvPr/>
          </p:nvSpPr>
          <p:spPr>
            <a:xfrm>
              <a:off x="0" y="0"/>
              <a:ext cx="5052248" cy="345611"/>
            </a:xfrm>
            <a:custGeom>
              <a:avLst/>
              <a:gdLst/>
              <a:ahLst/>
              <a:cxnLst/>
              <a:rect l="l" t="t" r="r" b="b"/>
              <a:pathLst>
                <a:path w="5052248" h="345611">
                  <a:moveTo>
                    <a:pt x="0" y="0"/>
                  </a:moveTo>
                  <a:lnTo>
                    <a:pt x="0" y="345611"/>
                  </a:lnTo>
                  <a:lnTo>
                    <a:pt x="5052248" y="345611"/>
                  </a:lnTo>
                  <a:lnTo>
                    <a:pt x="5052248" y="0"/>
                  </a:lnTo>
                  <a:lnTo>
                    <a:pt x="0" y="0"/>
                  </a:lnTo>
                  <a:close/>
                  <a:moveTo>
                    <a:pt x="4991288" y="284651"/>
                  </a:moveTo>
                  <a:lnTo>
                    <a:pt x="59690" y="284651"/>
                  </a:lnTo>
                  <a:lnTo>
                    <a:pt x="59690" y="59690"/>
                  </a:lnTo>
                  <a:lnTo>
                    <a:pt x="4991288" y="59690"/>
                  </a:lnTo>
                  <a:lnTo>
                    <a:pt x="4991288" y="284651"/>
                  </a:lnTo>
                  <a:close/>
                </a:path>
              </a:pathLst>
            </a:custGeom>
            <a:solidFill>
              <a:srgbClr val="EF3E3F"/>
            </a:solidFill>
          </p:spPr>
        </p:sp>
      </p:grpSp>
      <p:sp>
        <p:nvSpPr>
          <p:cNvPr id="16" name="TextBox 16"/>
          <p:cNvSpPr txBox="1"/>
          <p:nvPr/>
        </p:nvSpPr>
        <p:spPr>
          <a:xfrm>
            <a:off x="8949548" y="4439420"/>
            <a:ext cx="7796953" cy="3687451"/>
          </a:xfrm>
          <a:prstGeom prst="rect">
            <a:avLst/>
          </a:prstGeom>
        </p:spPr>
        <p:txBody>
          <a:bodyPr lIns="0" tIns="0" rIns="0" bIns="0" rtlCol="0" anchor="t">
            <a:spAutoFit/>
          </a:bodyPr>
          <a:lstStyle/>
          <a:p>
            <a:pPr marL="697968" lvl="1" indent="-348984">
              <a:lnSpc>
                <a:spcPts val="4202"/>
              </a:lnSpc>
              <a:buFont typeface="Arial"/>
              <a:buChar char="•"/>
            </a:pPr>
            <a:r>
              <a:rPr lang="en-US" sz="3232" spc="129">
                <a:solidFill>
                  <a:srgbClr val="F8B8A7"/>
                </a:solidFill>
                <a:latin typeface="Telegraf"/>
              </a:rPr>
              <a:t>All these variables had an extra UNKNOWN category with the least values. Repeating a similar process as we did in previous slides and combining them with the highest value category.</a:t>
            </a:r>
          </a:p>
          <a:p>
            <a:pPr algn="l">
              <a:lnSpc>
                <a:spcPts val="3552"/>
              </a:lnSpc>
            </a:pPr>
            <a:endParaRPr lang="en-US" sz="3232" spc="129">
              <a:solidFill>
                <a:srgbClr val="F8B8A7"/>
              </a:solidFill>
              <a:latin typeface="Telegraf"/>
            </a:endParaRPr>
          </a:p>
        </p:txBody>
      </p:sp>
      <p:sp>
        <p:nvSpPr>
          <p:cNvPr id="17" name="TextBox 17"/>
          <p:cNvSpPr txBox="1"/>
          <p:nvPr/>
        </p:nvSpPr>
        <p:spPr>
          <a:xfrm>
            <a:off x="8195217" y="829228"/>
            <a:ext cx="9064083" cy="1044152"/>
          </a:xfrm>
          <a:prstGeom prst="rect">
            <a:avLst/>
          </a:prstGeom>
        </p:spPr>
        <p:txBody>
          <a:bodyPr lIns="0" tIns="0" rIns="0" bIns="0" rtlCol="0" anchor="t">
            <a:spAutoFit/>
          </a:bodyPr>
          <a:lstStyle/>
          <a:p>
            <a:pPr>
              <a:lnSpc>
                <a:spcPts val="7480"/>
              </a:lnSpc>
            </a:pPr>
            <a:r>
              <a:rPr lang="en-US" sz="6800">
                <a:solidFill>
                  <a:srgbClr val="E9E9E9"/>
                </a:solidFill>
                <a:latin typeface="Telegraf Bold"/>
              </a:rPr>
              <a:t>Data Preprocessing</a:t>
            </a:r>
          </a:p>
        </p:txBody>
      </p:sp>
      <p:sp>
        <p:nvSpPr>
          <p:cNvPr id="18" name="TextBox 18"/>
          <p:cNvSpPr txBox="1"/>
          <p:nvPr/>
        </p:nvSpPr>
        <p:spPr>
          <a:xfrm>
            <a:off x="9399382" y="3092145"/>
            <a:ext cx="6655753" cy="1080558"/>
          </a:xfrm>
          <a:prstGeom prst="rect">
            <a:avLst/>
          </a:prstGeom>
        </p:spPr>
        <p:txBody>
          <a:bodyPr lIns="0" tIns="0" rIns="0" bIns="0" rtlCol="0" anchor="t">
            <a:spAutoFit/>
          </a:bodyPr>
          <a:lstStyle/>
          <a:p>
            <a:pPr>
              <a:lnSpc>
                <a:spcPts val="4080"/>
              </a:lnSpc>
            </a:pPr>
            <a:r>
              <a:rPr lang="en-US" sz="3400">
                <a:solidFill>
                  <a:srgbClr val="E9E9E9"/>
                </a:solidFill>
                <a:latin typeface="Telegraf Bold"/>
              </a:rPr>
              <a:t>MARITAL, DEFAULT, HOUSING AND LOAN </a:t>
            </a:r>
          </a:p>
        </p:txBody>
      </p:sp>
      <p:grpSp>
        <p:nvGrpSpPr>
          <p:cNvPr id="19" name="Group 19"/>
          <p:cNvGrpSpPr/>
          <p:nvPr/>
        </p:nvGrpSpPr>
        <p:grpSpPr>
          <a:xfrm>
            <a:off x="723310" y="6769979"/>
            <a:ext cx="6020855" cy="411871"/>
            <a:chOff x="0" y="0"/>
            <a:chExt cx="5052248" cy="345611"/>
          </a:xfrm>
        </p:grpSpPr>
        <p:sp>
          <p:nvSpPr>
            <p:cNvPr id="20" name="Freeform 20"/>
            <p:cNvSpPr/>
            <p:nvPr/>
          </p:nvSpPr>
          <p:spPr>
            <a:xfrm>
              <a:off x="0" y="0"/>
              <a:ext cx="5052248" cy="345611"/>
            </a:xfrm>
            <a:custGeom>
              <a:avLst/>
              <a:gdLst/>
              <a:ahLst/>
              <a:cxnLst/>
              <a:rect l="l" t="t" r="r" b="b"/>
              <a:pathLst>
                <a:path w="5052248" h="345611">
                  <a:moveTo>
                    <a:pt x="0" y="0"/>
                  </a:moveTo>
                  <a:lnTo>
                    <a:pt x="0" y="345611"/>
                  </a:lnTo>
                  <a:lnTo>
                    <a:pt x="5052248" y="345611"/>
                  </a:lnTo>
                  <a:lnTo>
                    <a:pt x="5052248" y="0"/>
                  </a:lnTo>
                  <a:lnTo>
                    <a:pt x="0" y="0"/>
                  </a:lnTo>
                  <a:close/>
                  <a:moveTo>
                    <a:pt x="4991288" y="284651"/>
                  </a:moveTo>
                  <a:lnTo>
                    <a:pt x="59690" y="284651"/>
                  </a:lnTo>
                  <a:lnTo>
                    <a:pt x="59690" y="59690"/>
                  </a:lnTo>
                  <a:lnTo>
                    <a:pt x="4991288" y="59690"/>
                  </a:lnTo>
                  <a:lnTo>
                    <a:pt x="4991288" y="284651"/>
                  </a:lnTo>
                  <a:close/>
                </a:path>
              </a:pathLst>
            </a:custGeom>
            <a:solidFill>
              <a:srgbClr val="EF3E3F"/>
            </a:solidFill>
          </p:spPr>
        </p:sp>
      </p:grpSp>
      <p:sp>
        <p:nvSpPr>
          <p:cNvPr id="21" name="TextBox 21"/>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22" name="TextBox 22"/>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6300" y="5600733"/>
            <a:ext cx="495300" cy="495300"/>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4" name="Picture 4"/>
          <p:cNvPicPr>
            <a:picLocks noChangeAspect="1"/>
          </p:cNvPicPr>
          <p:nvPr/>
        </p:nvPicPr>
        <p:blipFill>
          <a:blip r:embed="rId2">
            <a:alphaModFix amt="1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89101" y="7181850"/>
            <a:ext cx="4114800" cy="4114800"/>
          </a:xfrm>
          <a:prstGeom prst="rect">
            <a:avLst/>
          </a:prstGeom>
        </p:spPr>
      </p:pic>
      <p:pic>
        <p:nvPicPr>
          <p:cNvPr id="5" name="Picture 5"/>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b="12655"/>
          <a:stretch>
            <a:fillRect/>
          </a:stretch>
        </p:blipFill>
        <p:spPr>
          <a:xfrm>
            <a:off x="517891" y="2013428"/>
            <a:ext cx="7751810" cy="6999840"/>
          </a:xfrm>
          <a:prstGeom prst="rect">
            <a:avLst/>
          </a:prstGeom>
        </p:spPr>
      </p:pic>
      <p:pic>
        <p:nvPicPr>
          <p:cNvPr id="6" name="Picture 6"/>
          <p:cNvPicPr>
            <a:picLocks noChangeAspect="1"/>
          </p:cNvPicPr>
          <p:nvPr/>
        </p:nvPicPr>
        <p:blipFill>
          <a:blip r:embed="rId6"/>
          <a:srcRect l="5249" t="13397" r="68517" b="65541"/>
          <a:stretch>
            <a:fillRect/>
          </a:stretch>
        </p:blipFill>
        <p:spPr>
          <a:xfrm>
            <a:off x="876300" y="5848383"/>
            <a:ext cx="7166517" cy="3236441"/>
          </a:xfrm>
          <a:prstGeom prst="rect">
            <a:avLst/>
          </a:prstGeom>
        </p:spPr>
      </p:pic>
      <p:pic>
        <p:nvPicPr>
          <p:cNvPr id="7" name="Picture 7"/>
          <p:cNvPicPr>
            <a:picLocks noChangeAspect="1"/>
          </p:cNvPicPr>
          <p:nvPr/>
        </p:nvPicPr>
        <p:blipFill>
          <a:blip r:embed="rId7"/>
          <a:srcRect l="5432" t="13072" r="68616" b="55836"/>
          <a:stretch>
            <a:fillRect/>
          </a:stretch>
        </p:blipFill>
        <p:spPr>
          <a:xfrm>
            <a:off x="1538460" y="1022774"/>
            <a:ext cx="5842196" cy="3937132"/>
          </a:xfrm>
          <a:prstGeom prst="rect">
            <a:avLst/>
          </a:prstGeom>
        </p:spPr>
      </p:pic>
      <p:sp>
        <p:nvSpPr>
          <p:cNvPr id="8" name="TextBox 8"/>
          <p:cNvSpPr txBox="1"/>
          <p:nvPr/>
        </p:nvSpPr>
        <p:spPr>
          <a:xfrm>
            <a:off x="9144000" y="3889157"/>
            <a:ext cx="7796953" cy="5369143"/>
          </a:xfrm>
          <a:prstGeom prst="rect">
            <a:avLst/>
          </a:prstGeom>
        </p:spPr>
        <p:txBody>
          <a:bodyPr lIns="0" tIns="0" rIns="0" bIns="0" rtlCol="0" anchor="t">
            <a:spAutoFit/>
          </a:bodyPr>
          <a:lstStyle/>
          <a:p>
            <a:pPr marL="697968" lvl="1" indent="-348984">
              <a:lnSpc>
                <a:spcPts val="4202"/>
              </a:lnSpc>
              <a:buFont typeface="Arial"/>
              <a:buChar char="•"/>
            </a:pPr>
            <a:r>
              <a:rPr lang="en-US" sz="3232" spc="129">
                <a:solidFill>
                  <a:srgbClr val="FFFFFF"/>
                </a:solidFill>
                <a:latin typeface="Telegraf"/>
              </a:rPr>
              <a:t>After merging two different datasets, we had redundant values in education. So we merged them in the following manner:</a:t>
            </a:r>
          </a:p>
          <a:p>
            <a:pPr marL="697968" lvl="1" indent="-348984">
              <a:lnSpc>
                <a:spcPts val="4202"/>
              </a:lnSpc>
              <a:buFont typeface="Arial"/>
              <a:buChar char="•"/>
            </a:pPr>
            <a:r>
              <a:rPr lang="en-US" sz="3232" spc="129">
                <a:solidFill>
                  <a:srgbClr val="FFFFFF"/>
                </a:solidFill>
                <a:latin typeface="Telegraf"/>
              </a:rPr>
              <a:t>basic.4y + primary</a:t>
            </a:r>
          </a:p>
          <a:p>
            <a:pPr marL="697968" lvl="1" indent="-348984">
              <a:lnSpc>
                <a:spcPts val="4202"/>
              </a:lnSpc>
              <a:buFont typeface="Arial"/>
              <a:buChar char="•"/>
            </a:pPr>
            <a:r>
              <a:rPr lang="en-US" sz="3232" spc="129">
                <a:solidFill>
                  <a:srgbClr val="FFFFFF"/>
                </a:solidFill>
                <a:latin typeface="Telegraf"/>
              </a:rPr>
              <a:t>basic.6y + secondary</a:t>
            </a:r>
          </a:p>
          <a:p>
            <a:pPr marL="697968" lvl="1" indent="-348984">
              <a:lnSpc>
                <a:spcPts val="4202"/>
              </a:lnSpc>
              <a:buFont typeface="Arial"/>
              <a:buChar char="•"/>
            </a:pPr>
            <a:r>
              <a:rPr lang="en-US" sz="3232" spc="129">
                <a:solidFill>
                  <a:srgbClr val="FFFFFF"/>
                </a:solidFill>
                <a:latin typeface="Telegraf"/>
              </a:rPr>
              <a:t>basic.9y + tertiary</a:t>
            </a:r>
          </a:p>
          <a:p>
            <a:pPr marL="697968" lvl="1" indent="-348984" algn="l">
              <a:lnSpc>
                <a:spcPts val="4202"/>
              </a:lnSpc>
              <a:buFont typeface="Arial"/>
              <a:buChar char="•"/>
            </a:pPr>
            <a:r>
              <a:rPr lang="en-US" sz="3232" spc="129">
                <a:solidFill>
                  <a:srgbClr val="FFFFFF"/>
                </a:solidFill>
                <a:latin typeface="Telegraf"/>
              </a:rPr>
              <a:t>We kept unknown because it had significant values</a:t>
            </a:r>
          </a:p>
        </p:txBody>
      </p:sp>
      <p:sp>
        <p:nvSpPr>
          <p:cNvPr id="9" name="TextBox 9"/>
          <p:cNvSpPr txBox="1"/>
          <p:nvPr/>
        </p:nvSpPr>
        <p:spPr>
          <a:xfrm>
            <a:off x="8195217" y="829228"/>
            <a:ext cx="9064083" cy="1044152"/>
          </a:xfrm>
          <a:prstGeom prst="rect">
            <a:avLst/>
          </a:prstGeom>
        </p:spPr>
        <p:txBody>
          <a:bodyPr lIns="0" tIns="0" rIns="0" bIns="0" rtlCol="0" anchor="t">
            <a:spAutoFit/>
          </a:bodyPr>
          <a:lstStyle/>
          <a:p>
            <a:pPr>
              <a:lnSpc>
                <a:spcPts val="7480"/>
              </a:lnSpc>
            </a:pPr>
            <a:r>
              <a:rPr lang="en-US" sz="6800">
                <a:solidFill>
                  <a:srgbClr val="E9E9E9"/>
                </a:solidFill>
                <a:latin typeface="Telegraf Bold"/>
              </a:rPr>
              <a:t>Data Preprocessing</a:t>
            </a:r>
          </a:p>
        </p:txBody>
      </p:sp>
      <p:sp>
        <p:nvSpPr>
          <p:cNvPr id="10" name="TextBox 10"/>
          <p:cNvSpPr txBox="1"/>
          <p:nvPr/>
        </p:nvSpPr>
        <p:spPr>
          <a:xfrm>
            <a:off x="9399382" y="2943715"/>
            <a:ext cx="6655753" cy="623358"/>
          </a:xfrm>
          <a:prstGeom prst="rect">
            <a:avLst/>
          </a:prstGeom>
        </p:spPr>
        <p:txBody>
          <a:bodyPr lIns="0" tIns="0" rIns="0" bIns="0" rtlCol="0" anchor="t">
            <a:spAutoFit/>
          </a:bodyPr>
          <a:lstStyle/>
          <a:p>
            <a:pPr>
              <a:lnSpc>
                <a:spcPts val="4560"/>
              </a:lnSpc>
            </a:pPr>
            <a:r>
              <a:rPr lang="en-US" sz="3800">
                <a:solidFill>
                  <a:srgbClr val="E9E9E9"/>
                </a:solidFill>
                <a:latin typeface="Telegraf Bold"/>
              </a:rPr>
              <a:t>EDUCATION</a:t>
            </a:r>
          </a:p>
        </p:txBody>
      </p:sp>
      <p:grpSp>
        <p:nvGrpSpPr>
          <p:cNvPr id="11" name="Group 11"/>
          <p:cNvGrpSpPr/>
          <p:nvPr/>
        </p:nvGrpSpPr>
        <p:grpSpPr>
          <a:xfrm rot="5338757">
            <a:off x="3656394" y="4981313"/>
            <a:ext cx="1111631" cy="324374"/>
            <a:chOff x="0" y="0"/>
            <a:chExt cx="6350000" cy="1852930"/>
          </a:xfrm>
        </p:grpSpPr>
        <p:sp>
          <p:nvSpPr>
            <p:cNvPr id="12" name="Freeform 12"/>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A63B1E"/>
            </a:solidFill>
          </p:spPr>
        </p:sp>
      </p:grpSp>
      <p:grpSp>
        <p:nvGrpSpPr>
          <p:cNvPr id="13" name="Group 13"/>
          <p:cNvGrpSpPr/>
          <p:nvPr/>
        </p:nvGrpSpPr>
        <p:grpSpPr>
          <a:xfrm>
            <a:off x="1538460" y="1667445"/>
            <a:ext cx="6020855" cy="868389"/>
            <a:chOff x="0" y="0"/>
            <a:chExt cx="5052248" cy="728687"/>
          </a:xfrm>
        </p:grpSpPr>
        <p:sp>
          <p:nvSpPr>
            <p:cNvPr id="14" name="Freeform 14"/>
            <p:cNvSpPr/>
            <p:nvPr/>
          </p:nvSpPr>
          <p:spPr>
            <a:xfrm>
              <a:off x="0" y="0"/>
              <a:ext cx="5052248" cy="728687"/>
            </a:xfrm>
            <a:custGeom>
              <a:avLst/>
              <a:gdLst/>
              <a:ahLst/>
              <a:cxnLst/>
              <a:rect l="l" t="t" r="r" b="b"/>
              <a:pathLst>
                <a:path w="5052248" h="728687">
                  <a:moveTo>
                    <a:pt x="0" y="0"/>
                  </a:moveTo>
                  <a:lnTo>
                    <a:pt x="0" y="728687"/>
                  </a:lnTo>
                  <a:lnTo>
                    <a:pt x="5052248" y="728687"/>
                  </a:lnTo>
                  <a:lnTo>
                    <a:pt x="5052248" y="0"/>
                  </a:lnTo>
                  <a:lnTo>
                    <a:pt x="0" y="0"/>
                  </a:lnTo>
                  <a:close/>
                  <a:moveTo>
                    <a:pt x="4991288" y="667726"/>
                  </a:moveTo>
                  <a:lnTo>
                    <a:pt x="59690" y="667726"/>
                  </a:lnTo>
                  <a:lnTo>
                    <a:pt x="59690" y="59690"/>
                  </a:lnTo>
                  <a:lnTo>
                    <a:pt x="4991288" y="59690"/>
                  </a:lnTo>
                  <a:lnTo>
                    <a:pt x="4991288" y="667726"/>
                  </a:lnTo>
                  <a:close/>
                </a:path>
              </a:pathLst>
            </a:custGeom>
            <a:solidFill>
              <a:srgbClr val="EF3E3F"/>
            </a:solidFill>
          </p:spPr>
        </p:sp>
      </p:grpSp>
      <p:grpSp>
        <p:nvGrpSpPr>
          <p:cNvPr id="15" name="Group 15"/>
          <p:cNvGrpSpPr/>
          <p:nvPr/>
        </p:nvGrpSpPr>
        <p:grpSpPr>
          <a:xfrm>
            <a:off x="1538460" y="2991340"/>
            <a:ext cx="6020855" cy="977912"/>
            <a:chOff x="0" y="0"/>
            <a:chExt cx="5052248" cy="820590"/>
          </a:xfrm>
        </p:grpSpPr>
        <p:sp>
          <p:nvSpPr>
            <p:cNvPr id="16" name="Freeform 16"/>
            <p:cNvSpPr/>
            <p:nvPr/>
          </p:nvSpPr>
          <p:spPr>
            <a:xfrm>
              <a:off x="0" y="0"/>
              <a:ext cx="5052248" cy="820590"/>
            </a:xfrm>
            <a:custGeom>
              <a:avLst/>
              <a:gdLst/>
              <a:ahLst/>
              <a:cxnLst/>
              <a:rect l="l" t="t" r="r" b="b"/>
              <a:pathLst>
                <a:path w="5052248" h="820590">
                  <a:moveTo>
                    <a:pt x="0" y="0"/>
                  </a:moveTo>
                  <a:lnTo>
                    <a:pt x="0" y="820590"/>
                  </a:lnTo>
                  <a:lnTo>
                    <a:pt x="5052248" y="820590"/>
                  </a:lnTo>
                  <a:lnTo>
                    <a:pt x="5052248" y="0"/>
                  </a:lnTo>
                  <a:lnTo>
                    <a:pt x="0" y="0"/>
                  </a:lnTo>
                  <a:close/>
                  <a:moveTo>
                    <a:pt x="4991288" y="759630"/>
                  </a:moveTo>
                  <a:lnTo>
                    <a:pt x="59690" y="759630"/>
                  </a:lnTo>
                  <a:lnTo>
                    <a:pt x="59690" y="59690"/>
                  </a:lnTo>
                  <a:lnTo>
                    <a:pt x="4991288" y="59690"/>
                  </a:lnTo>
                  <a:lnTo>
                    <a:pt x="4991288" y="759630"/>
                  </a:lnTo>
                  <a:close/>
                </a:path>
              </a:pathLst>
            </a:custGeom>
            <a:solidFill>
              <a:srgbClr val="EF3E3F"/>
            </a:solidFill>
          </p:spPr>
        </p:sp>
      </p:grpSp>
      <p:sp>
        <p:nvSpPr>
          <p:cNvPr id="17" name="TextBox 17"/>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8" name="TextBox 18"/>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63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508366" y="2013428"/>
            <a:ext cx="7751810" cy="6999840"/>
          </a:xfrm>
          <a:prstGeom prst="rect">
            <a:avLst/>
          </a:prstGeom>
        </p:spPr>
      </p:pic>
      <p:grpSp>
        <p:nvGrpSpPr>
          <p:cNvPr id="3" name="Group 3"/>
          <p:cNvGrpSpPr>
            <a:grpSpLocks noChangeAspect="1"/>
          </p:cNvGrpSpPr>
          <p:nvPr/>
        </p:nvGrpSpPr>
        <p:grpSpPr>
          <a:xfrm>
            <a:off x="876300" y="5600733"/>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sp>
        <p:nvSpPr>
          <p:cNvPr id="5" name="TextBox 5"/>
          <p:cNvSpPr txBox="1"/>
          <p:nvPr/>
        </p:nvSpPr>
        <p:spPr>
          <a:xfrm>
            <a:off x="8702812" y="3305247"/>
            <a:ext cx="7796953" cy="5708022"/>
          </a:xfrm>
          <a:prstGeom prst="rect">
            <a:avLst/>
          </a:prstGeom>
        </p:spPr>
        <p:txBody>
          <a:bodyPr lIns="0" tIns="0" rIns="0" bIns="0" rtlCol="0" anchor="t">
            <a:spAutoFit/>
          </a:bodyPr>
          <a:lstStyle/>
          <a:p>
            <a:pPr marL="676378" lvl="1" indent="-338189">
              <a:lnSpc>
                <a:spcPts val="4072"/>
              </a:lnSpc>
              <a:buFont typeface="Arial"/>
              <a:buChar char="•"/>
            </a:pPr>
            <a:r>
              <a:rPr lang="en-US" sz="3132" spc="125">
                <a:solidFill>
                  <a:srgbClr val="FFFFFF"/>
                </a:solidFill>
                <a:latin typeface="Telegraf"/>
              </a:rPr>
              <a:t>We merged self-employed, entrepreneurs, and housemaids together due to their similar fields and lesser count. </a:t>
            </a:r>
          </a:p>
          <a:p>
            <a:pPr marL="676377" lvl="1" indent="-338189" algn="just">
              <a:lnSpc>
                <a:spcPts val="4072"/>
              </a:lnSpc>
              <a:buFont typeface="Arial"/>
              <a:buChar char="•"/>
            </a:pPr>
            <a:r>
              <a:rPr lang="en-US" sz="3132" spc="125">
                <a:solidFill>
                  <a:srgbClr val="FFFFFF"/>
                </a:solidFill>
                <a:latin typeface="Telegraf"/>
              </a:rPr>
              <a:t>After merging, the count is significant as compared to others.</a:t>
            </a:r>
          </a:p>
          <a:p>
            <a:pPr marL="676378" lvl="1" indent="-338189" algn="l">
              <a:lnSpc>
                <a:spcPts val="4072"/>
              </a:lnSpc>
              <a:buFont typeface="Arial"/>
              <a:buChar char="•"/>
            </a:pPr>
            <a:r>
              <a:rPr lang="en-US" sz="3132" spc="125">
                <a:solidFill>
                  <a:srgbClr val="FFFFFF"/>
                </a:solidFill>
                <a:latin typeface="Telegraf"/>
              </a:rPr>
              <a:t>Unknown had the least value of 618 with little or no significance so we decided to group it with the category that had the highest values i.e., blue-collar type job. </a:t>
            </a:r>
          </a:p>
        </p:txBody>
      </p:sp>
      <p:pic>
        <p:nvPicPr>
          <p:cNvPr id="6" name="Picture 6"/>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9101" y="7181850"/>
            <a:ext cx="4114800" cy="4114800"/>
          </a:xfrm>
          <a:prstGeom prst="rect">
            <a:avLst/>
          </a:prstGeom>
        </p:spPr>
      </p:pic>
      <p:sp>
        <p:nvSpPr>
          <p:cNvPr id="7" name="TextBox 7"/>
          <p:cNvSpPr txBox="1"/>
          <p:nvPr/>
        </p:nvSpPr>
        <p:spPr>
          <a:xfrm>
            <a:off x="8195217" y="829228"/>
            <a:ext cx="9064083" cy="1044152"/>
          </a:xfrm>
          <a:prstGeom prst="rect">
            <a:avLst/>
          </a:prstGeom>
        </p:spPr>
        <p:txBody>
          <a:bodyPr lIns="0" tIns="0" rIns="0" bIns="0" rtlCol="0" anchor="t">
            <a:spAutoFit/>
          </a:bodyPr>
          <a:lstStyle/>
          <a:p>
            <a:pPr>
              <a:lnSpc>
                <a:spcPts val="7480"/>
              </a:lnSpc>
            </a:pPr>
            <a:r>
              <a:rPr lang="en-US" sz="6800">
                <a:solidFill>
                  <a:srgbClr val="FFFFFF"/>
                </a:solidFill>
                <a:latin typeface="Telegraf Bold"/>
              </a:rPr>
              <a:t>Data Preprocessing</a:t>
            </a:r>
          </a:p>
        </p:txBody>
      </p:sp>
      <p:sp>
        <p:nvSpPr>
          <p:cNvPr id="8" name="TextBox 8"/>
          <p:cNvSpPr txBox="1"/>
          <p:nvPr/>
        </p:nvSpPr>
        <p:spPr>
          <a:xfrm>
            <a:off x="9464634" y="2362693"/>
            <a:ext cx="5667857" cy="666750"/>
          </a:xfrm>
          <a:prstGeom prst="rect">
            <a:avLst/>
          </a:prstGeom>
        </p:spPr>
        <p:txBody>
          <a:bodyPr lIns="0" tIns="0" rIns="0" bIns="0" rtlCol="0" anchor="t">
            <a:spAutoFit/>
          </a:bodyPr>
          <a:lstStyle/>
          <a:p>
            <a:pPr>
              <a:lnSpc>
                <a:spcPts val="4800"/>
              </a:lnSpc>
            </a:pPr>
            <a:r>
              <a:rPr lang="en-US" sz="4000">
                <a:solidFill>
                  <a:srgbClr val="E9E9E9"/>
                </a:solidFill>
                <a:latin typeface="Telegraf Bold"/>
              </a:rPr>
              <a:t>JOB </a:t>
            </a:r>
          </a:p>
        </p:txBody>
      </p:sp>
      <p:pic>
        <p:nvPicPr>
          <p:cNvPr id="9" name="Picture 9"/>
          <p:cNvPicPr>
            <a:picLocks noChangeAspect="1"/>
          </p:cNvPicPr>
          <p:nvPr/>
        </p:nvPicPr>
        <p:blipFill>
          <a:blip r:embed="rId6"/>
          <a:srcRect l="4275" t="9497" r="67852" b="59406"/>
          <a:stretch>
            <a:fillRect/>
          </a:stretch>
        </p:blipFill>
        <p:spPr>
          <a:xfrm>
            <a:off x="887828" y="3194103"/>
            <a:ext cx="6908613" cy="4335567"/>
          </a:xfrm>
          <a:prstGeom prst="rect">
            <a:avLst/>
          </a:prstGeom>
        </p:spPr>
      </p:pic>
      <p:grpSp>
        <p:nvGrpSpPr>
          <p:cNvPr id="10" name="Group 10"/>
          <p:cNvGrpSpPr/>
          <p:nvPr/>
        </p:nvGrpSpPr>
        <p:grpSpPr>
          <a:xfrm>
            <a:off x="1218531" y="5455215"/>
            <a:ext cx="6331482" cy="1009008"/>
            <a:chOff x="0" y="0"/>
            <a:chExt cx="5312902" cy="846684"/>
          </a:xfrm>
        </p:grpSpPr>
        <p:sp>
          <p:nvSpPr>
            <p:cNvPr id="11" name="Freeform 11"/>
            <p:cNvSpPr/>
            <p:nvPr/>
          </p:nvSpPr>
          <p:spPr>
            <a:xfrm>
              <a:off x="0" y="0"/>
              <a:ext cx="5312902" cy="846684"/>
            </a:xfrm>
            <a:custGeom>
              <a:avLst/>
              <a:gdLst/>
              <a:ahLst/>
              <a:cxnLst/>
              <a:rect l="l" t="t" r="r" b="b"/>
              <a:pathLst>
                <a:path w="5312902" h="846684">
                  <a:moveTo>
                    <a:pt x="0" y="0"/>
                  </a:moveTo>
                  <a:lnTo>
                    <a:pt x="0" y="846684"/>
                  </a:lnTo>
                  <a:lnTo>
                    <a:pt x="5312902" y="846684"/>
                  </a:lnTo>
                  <a:lnTo>
                    <a:pt x="5312902" y="0"/>
                  </a:lnTo>
                  <a:lnTo>
                    <a:pt x="0" y="0"/>
                  </a:lnTo>
                  <a:close/>
                  <a:moveTo>
                    <a:pt x="5251942" y="785724"/>
                  </a:moveTo>
                  <a:lnTo>
                    <a:pt x="59690" y="785724"/>
                  </a:lnTo>
                  <a:lnTo>
                    <a:pt x="59690" y="59690"/>
                  </a:lnTo>
                  <a:lnTo>
                    <a:pt x="5251943" y="59690"/>
                  </a:lnTo>
                  <a:lnTo>
                    <a:pt x="5251943" y="785724"/>
                  </a:lnTo>
                  <a:close/>
                </a:path>
              </a:pathLst>
            </a:custGeom>
            <a:solidFill>
              <a:srgbClr val="EF3E3F"/>
            </a:solidFill>
          </p:spPr>
        </p:sp>
      </p:grpSp>
      <p:sp>
        <p:nvSpPr>
          <p:cNvPr id="12" name="TextBox 12"/>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3" name="TextBox 13"/>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508366" y="2013428"/>
            <a:ext cx="7751810" cy="6999840"/>
          </a:xfrm>
          <a:prstGeom prst="rect">
            <a:avLst/>
          </a:prstGeom>
        </p:spPr>
      </p:pic>
      <p:grpSp>
        <p:nvGrpSpPr>
          <p:cNvPr id="3" name="Group 3"/>
          <p:cNvGrpSpPr>
            <a:grpSpLocks noChangeAspect="1"/>
          </p:cNvGrpSpPr>
          <p:nvPr/>
        </p:nvGrpSpPr>
        <p:grpSpPr>
          <a:xfrm>
            <a:off x="876300" y="5600733"/>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sp>
        <p:nvSpPr>
          <p:cNvPr id="5" name="TextBox 5"/>
          <p:cNvSpPr txBox="1"/>
          <p:nvPr/>
        </p:nvSpPr>
        <p:spPr>
          <a:xfrm>
            <a:off x="8568482" y="5067300"/>
            <a:ext cx="9209596" cy="3944203"/>
          </a:xfrm>
          <a:prstGeom prst="rect">
            <a:avLst/>
          </a:prstGeom>
        </p:spPr>
        <p:txBody>
          <a:bodyPr lIns="0" tIns="0" rIns="0" bIns="0" rtlCol="0" anchor="t">
            <a:spAutoFit/>
          </a:bodyPr>
          <a:lstStyle/>
          <a:p>
            <a:pPr marL="741148" lvl="1" indent="-370574">
              <a:lnSpc>
                <a:spcPts val="4462"/>
              </a:lnSpc>
              <a:buFont typeface="Arial"/>
              <a:buChar char="•"/>
            </a:pPr>
            <a:r>
              <a:rPr lang="en-US" sz="3432" spc="137">
                <a:solidFill>
                  <a:srgbClr val="202F50"/>
                </a:solidFill>
                <a:latin typeface="Telegraf"/>
              </a:rPr>
              <a:t>We tested to convert variable based on its distribution to fewer categories but while running in the model, the original variable provided better AUC and greater significance in the model. </a:t>
            </a:r>
          </a:p>
          <a:p>
            <a:pPr marL="741148" lvl="1" indent="-370574" algn="l">
              <a:lnSpc>
                <a:spcPts val="4462"/>
              </a:lnSpc>
              <a:buFont typeface="Arial"/>
              <a:buChar char="•"/>
            </a:pPr>
            <a:r>
              <a:rPr lang="en-US" sz="3432" spc="137">
                <a:solidFill>
                  <a:srgbClr val="202F50"/>
                </a:solidFill>
                <a:latin typeface="Telegraf"/>
              </a:rPr>
              <a:t>So, we decided to keep this variable in the model</a:t>
            </a:r>
          </a:p>
        </p:txBody>
      </p:sp>
      <p:pic>
        <p:nvPicPr>
          <p:cNvPr id="6" name="Picture 6"/>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784000" y="7200900"/>
            <a:ext cx="4114800" cy="4114800"/>
          </a:xfrm>
          <a:prstGeom prst="rect">
            <a:avLst/>
          </a:prstGeom>
        </p:spPr>
      </p:pic>
      <p:pic>
        <p:nvPicPr>
          <p:cNvPr id="7" name="Picture 7"/>
          <p:cNvPicPr>
            <a:picLocks noChangeAspect="1"/>
          </p:cNvPicPr>
          <p:nvPr/>
        </p:nvPicPr>
        <p:blipFill>
          <a:blip r:embed="rId6"/>
          <a:srcRect l="7406" t="12821" r="53243" b="53583"/>
          <a:stretch>
            <a:fillRect/>
          </a:stretch>
        </p:blipFill>
        <p:spPr>
          <a:xfrm>
            <a:off x="1123950" y="4009916"/>
            <a:ext cx="6261231" cy="3006864"/>
          </a:xfrm>
          <a:prstGeom prst="rect">
            <a:avLst/>
          </a:prstGeom>
        </p:spPr>
      </p:pic>
      <p:pic>
        <p:nvPicPr>
          <p:cNvPr id="8" name="Picture 8"/>
          <p:cNvPicPr>
            <a:picLocks noChangeAspect="1"/>
          </p:cNvPicPr>
          <p:nvPr/>
        </p:nvPicPr>
        <p:blipFill>
          <a:blip r:embed="rId7"/>
          <a:srcRect/>
          <a:stretch>
            <a:fillRect/>
          </a:stretch>
        </p:blipFill>
        <p:spPr>
          <a:xfrm>
            <a:off x="1028700" y="209013"/>
            <a:ext cx="6165085" cy="3608830"/>
          </a:xfrm>
          <a:prstGeom prst="rect">
            <a:avLst/>
          </a:prstGeom>
        </p:spPr>
      </p:pic>
      <p:pic>
        <p:nvPicPr>
          <p:cNvPr id="9" name="Picture 9"/>
          <p:cNvPicPr>
            <a:picLocks noChangeAspect="1"/>
          </p:cNvPicPr>
          <p:nvPr/>
        </p:nvPicPr>
        <p:blipFill>
          <a:blip r:embed="rId8"/>
          <a:srcRect/>
          <a:stretch>
            <a:fillRect/>
          </a:stretch>
        </p:blipFill>
        <p:spPr>
          <a:xfrm>
            <a:off x="2033229" y="7200900"/>
            <a:ext cx="4442672" cy="3503623"/>
          </a:xfrm>
          <a:prstGeom prst="rect">
            <a:avLst/>
          </a:prstGeom>
        </p:spPr>
      </p:pic>
      <p:sp>
        <p:nvSpPr>
          <p:cNvPr id="10" name="TextBox 10"/>
          <p:cNvSpPr txBox="1"/>
          <p:nvPr/>
        </p:nvSpPr>
        <p:spPr>
          <a:xfrm>
            <a:off x="8195217" y="829228"/>
            <a:ext cx="9064083" cy="1044152"/>
          </a:xfrm>
          <a:prstGeom prst="rect">
            <a:avLst/>
          </a:prstGeom>
        </p:spPr>
        <p:txBody>
          <a:bodyPr lIns="0" tIns="0" rIns="0" bIns="0" rtlCol="0" anchor="t">
            <a:spAutoFit/>
          </a:bodyPr>
          <a:lstStyle/>
          <a:p>
            <a:pPr>
              <a:lnSpc>
                <a:spcPts val="7480"/>
              </a:lnSpc>
            </a:pPr>
            <a:r>
              <a:rPr lang="en-US" sz="6800">
                <a:solidFill>
                  <a:srgbClr val="202F50"/>
                </a:solidFill>
                <a:latin typeface="Telegraf Bold"/>
              </a:rPr>
              <a:t>Data Preprocessing</a:t>
            </a:r>
          </a:p>
        </p:txBody>
      </p:sp>
      <p:sp>
        <p:nvSpPr>
          <p:cNvPr id="11" name="TextBox 11"/>
          <p:cNvSpPr txBox="1"/>
          <p:nvPr/>
        </p:nvSpPr>
        <p:spPr>
          <a:xfrm>
            <a:off x="9373738" y="3288133"/>
            <a:ext cx="5667857" cy="768350"/>
          </a:xfrm>
          <a:prstGeom prst="rect">
            <a:avLst/>
          </a:prstGeom>
        </p:spPr>
        <p:txBody>
          <a:bodyPr lIns="0" tIns="0" rIns="0" bIns="0" rtlCol="0" anchor="t">
            <a:spAutoFit/>
          </a:bodyPr>
          <a:lstStyle/>
          <a:p>
            <a:pPr>
              <a:lnSpc>
                <a:spcPts val="5640"/>
              </a:lnSpc>
            </a:pPr>
            <a:r>
              <a:rPr lang="en-US" sz="4700">
                <a:solidFill>
                  <a:srgbClr val="202F50"/>
                </a:solidFill>
                <a:latin typeface="Telegraf Bold"/>
              </a:rPr>
              <a:t>MONTH </a:t>
            </a:r>
          </a:p>
        </p:txBody>
      </p:sp>
      <p:sp>
        <p:nvSpPr>
          <p:cNvPr id="12" name="TextBox 12"/>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3" name="TextBox 13"/>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0D3858"/>
                </a:solidFill>
                <a:latin typeface="Open Sans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6300" y="5600733"/>
            <a:ext cx="495300" cy="495300"/>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4" name="Picture 4"/>
          <p:cNvPicPr>
            <a:picLocks noChangeAspect="1"/>
          </p:cNvPicPr>
          <p:nvPr/>
        </p:nvPicPr>
        <p:blipFill>
          <a:blip r:embed="rId2">
            <a:alphaModFix amt="1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89101" y="7181850"/>
            <a:ext cx="4114800" cy="4114800"/>
          </a:xfrm>
          <a:prstGeom prst="rect">
            <a:avLst/>
          </a:prstGeom>
        </p:spPr>
      </p:pic>
      <p:pic>
        <p:nvPicPr>
          <p:cNvPr id="5" name="Picture 5"/>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b="12655"/>
          <a:stretch>
            <a:fillRect/>
          </a:stretch>
        </p:blipFill>
        <p:spPr>
          <a:xfrm>
            <a:off x="508366" y="2013428"/>
            <a:ext cx="7751810" cy="6999840"/>
          </a:xfrm>
          <a:prstGeom prst="rect">
            <a:avLst/>
          </a:prstGeom>
        </p:spPr>
      </p:pic>
      <p:pic>
        <p:nvPicPr>
          <p:cNvPr id="6" name="Picture 6"/>
          <p:cNvPicPr>
            <a:picLocks noChangeAspect="1"/>
          </p:cNvPicPr>
          <p:nvPr/>
        </p:nvPicPr>
        <p:blipFill>
          <a:blip r:embed="rId6"/>
          <a:srcRect l="9479" t="12069" r="71257" b="26858"/>
          <a:stretch>
            <a:fillRect/>
          </a:stretch>
        </p:blipFill>
        <p:spPr>
          <a:xfrm>
            <a:off x="2899677" y="498927"/>
            <a:ext cx="3306078" cy="5895839"/>
          </a:xfrm>
          <a:prstGeom prst="rect">
            <a:avLst/>
          </a:prstGeom>
        </p:spPr>
      </p:pic>
      <p:pic>
        <p:nvPicPr>
          <p:cNvPr id="7" name="Picture 7"/>
          <p:cNvPicPr>
            <a:picLocks noChangeAspect="1"/>
          </p:cNvPicPr>
          <p:nvPr/>
        </p:nvPicPr>
        <p:blipFill>
          <a:blip r:embed="rId6"/>
          <a:srcRect l="45063" t="11568" r="29126" b="61603"/>
          <a:stretch>
            <a:fillRect/>
          </a:stretch>
        </p:blipFill>
        <p:spPr>
          <a:xfrm>
            <a:off x="1847902" y="6713543"/>
            <a:ext cx="5072738" cy="2966027"/>
          </a:xfrm>
          <a:prstGeom prst="rect">
            <a:avLst/>
          </a:prstGeom>
        </p:spPr>
      </p:pic>
      <p:sp>
        <p:nvSpPr>
          <p:cNvPr id="8" name="TextBox 8"/>
          <p:cNvSpPr txBox="1"/>
          <p:nvPr/>
        </p:nvSpPr>
        <p:spPr>
          <a:xfrm>
            <a:off x="8949548" y="5525630"/>
            <a:ext cx="7796953" cy="2824698"/>
          </a:xfrm>
          <a:prstGeom prst="rect">
            <a:avLst/>
          </a:prstGeom>
        </p:spPr>
        <p:txBody>
          <a:bodyPr lIns="0" tIns="0" rIns="0" bIns="0" rtlCol="0" anchor="t">
            <a:spAutoFit/>
          </a:bodyPr>
          <a:lstStyle/>
          <a:p>
            <a:pPr marL="611608" lvl="1" indent="-305804">
              <a:lnSpc>
                <a:spcPts val="3682"/>
              </a:lnSpc>
              <a:buFont typeface="Arial"/>
              <a:buChar char="•"/>
            </a:pPr>
            <a:r>
              <a:rPr lang="en-US" sz="2832" spc="113">
                <a:solidFill>
                  <a:srgbClr val="FFFFFF"/>
                </a:solidFill>
                <a:latin typeface="Telegraf"/>
              </a:rPr>
              <a:t>Based on its irregular distribution, we converted the campaign into a categorical variable with a comparatively better distribution while merging 7 and above values together.</a:t>
            </a:r>
          </a:p>
          <a:p>
            <a:pPr marL="611608" lvl="1" indent="-305804" algn="l">
              <a:lnSpc>
                <a:spcPts val="3682"/>
              </a:lnSpc>
              <a:buFont typeface="Arial"/>
              <a:buChar char="•"/>
            </a:pPr>
            <a:r>
              <a:rPr lang="en-US" sz="2832" spc="113">
                <a:solidFill>
                  <a:srgbClr val="FFFFFF"/>
                </a:solidFill>
                <a:latin typeface="Telegraf"/>
              </a:rPr>
              <a:t>We ran models with both variables  </a:t>
            </a:r>
          </a:p>
        </p:txBody>
      </p:sp>
      <p:sp>
        <p:nvSpPr>
          <p:cNvPr id="9" name="TextBox 9"/>
          <p:cNvSpPr txBox="1"/>
          <p:nvPr/>
        </p:nvSpPr>
        <p:spPr>
          <a:xfrm>
            <a:off x="8195217" y="792187"/>
            <a:ext cx="9064083" cy="1118235"/>
          </a:xfrm>
          <a:prstGeom prst="rect">
            <a:avLst/>
          </a:prstGeom>
        </p:spPr>
        <p:txBody>
          <a:bodyPr lIns="0" tIns="0" rIns="0" bIns="0" rtlCol="0" anchor="t">
            <a:spAutoFit/>
          </a:bodyPr>
          <a:lstStyle/>
          <a:p>
            <a:pPr>
              <a:lnSpc>
                <a:spcPts val="8030"/>
              </a:lnSpc>
            </a:pPr>
            <a:r>
              <a:rPr lang="en-US" sz="7300">
                <a:solidFill>
                  <a:srgbClr val="E9E9E9"/>
                </a:solidFill>
                <a:latin typeface="Telegraf Bold"/>
              </a:rPr>
              <a:t>Data Preprocessing</a:t>
            </a:r>
          </a:p>
        </p:txBody>
      </p:sp>
      <p:sp>
        <p:nvSpPr>
          <p:cNvPr id="10" name="TextBox 10"/>
          <p:cNvSpPr txBox="1"/>
          <p:nvPr/>
        </p:nvSpPr>
        <p:spPr>
          <a:xfrm>
            <a:off x="9276858" y="3389697"/>
            <a:ext cx="6655753" cy="666750"/>
          </a:xfrm>
          <a:prstGeom prst="rect">
            <a:avLst/>
          </a:prstGeom>
        </p:spPr>
        <p:txBody>
          <a:bodyPr lIns="0" tIns="0" rIns="0" bIns="0" rtlCol="0" anchor="t">
            <a:spAutoFit/>
          </a:bodyPr>
          <a:lstStyle/>
          <a:p>
            <a:pPr>
              <a:lnSpc>
                <a:spcPts val="4800"/>
              </a:lnSpc>
            </a:pPr>
            <a:r>
              <a:rPr lang="en-US" sz="4000">
                <a:solidFill>
                  <a:srgbClr val="E9E9E9"/>
                </a:solidFill>
                <a:latin typeface="Telegraf Bold"/>
              </a:rPr>
              <a:t>CAMPAIGN </a:t>
            </a:r>
          </a:p>
        </p:txBody>
      </p:sp>
      <p:grpSp>
        <p:nvGrpSpPr>
          <p:cNvPr id="11" name="Group 11"/>
          <p:cNvGrpSpPr/>
          <p:nvPr/>
        </p:nvGrpSpPr>
        <p:grpSpPr>
          <a:xfrm rot="5338757">
            <a:off x="3656394" y="6244813"/>
            <a:ext cx="1111631" cy="324374"/>
            <a:chOff x="0" y="0"/>
            <a:chExt cx="6350000" cy="1852930"/>
          </a:xfrm>
        </p:grpSpPr>
        <p:sp>
          <p:nvSpPr>
            <p:cNvPr id="12" name="Freeform 12"/>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A63B1E"/>
            </a:solidFill>
          </p:spPr>
        </p:sp>
      </p:grpSp>
      <p:sp>
        <p:nvSpPr>
          <p:cNvPr id="13" name="TextBox 13"/>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4" name="TextBox 14"/>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63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508366" y="2013428"/>
            <a:ext cx="7751810" cy="6999840"/>
          </a:xfrm>
          <a:prstGeom prst="rect">
            <a:avLst/>
          </a:prstGeom>
        </p:spPr>
      </p:pic>
      <p:grpSp>
        <p:nvGrpSpPr>
          <p:cNvPr id="3" name="Group 3"/>
          <p:cNvGrpSpPr>
            <a:grpSpLocks noChangeAspect="1"/>
          </p:cNvGrpSpPr>
          <p:nvPr/>
        </p:nvGrpSpPr>
        <p:grpSpPr>
          <a:xfrm>
            <a:off x="876300" y="5600733"/>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5" name="Picture 5"/>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9101" y="7181850"/>
            <a:ext cx="4114800" cy="4114800"/>
          </a:xfrm>
          <a:prstGeom prst="rect">
            <a:avLst/>
          </a:prstGeom>
        </p:spPr>
      </p:pic>
      <p:pic>
        <p:nvPicPr>
          <p:cNvPr id="6" name="Picture 6"/>
          <p:cNvPicPr>
            <a:picLocks noChangeAspect="1"/>
          </p:cNvPicPr>
          <p:nvPr/>
        </p:nvPicPr>
        <p:blipFill>
          <a:blip r:embed="rId6"/>
          <a:srcRect l="1645" t="4968" r="69948" b="40275"/>
          <a:stretch>
            <a:fillRect/>
          </a:stretch>
        </p:blipFill>
        <p:spPr>
          <a:xfrm>
            <a:off x="1028700" y="571610"/>
            <a:ext cx="3004413" cy="3257594"/>
          </a:xfrm>
          <a:prstGeom prst="rect">
            <a:avLst/>
          </a:prstGeom>
        </p:spPr>
      </p:pic>
      <p:pic>
        <p:nvPicPr>
          <p:cNvPr id="7" name="Picture 7"/>
          <p:cNvPicPr>
            <a:picLocks noChangeAspect="1"/>
          </p:cNvPicPr>
          <p:nvPr/>
        </p:nvPicPr>
        <p:blipFill>
          <a:blip r:embed="rId7"/>
          <a:srcRect l="4836" t="3834" r="68033" b="85101"/>
          <a:stretch>
            <a:fillRect/>
          </a:stretch>
        </p:blipFill>
        <p:spPr>
          <a:xfrm>
            <a:off x="640064" y="4355001"/>
            <a:ext cx="5430113" cy="1245732"/>
          </a:xfrm>
          <a:prstGeom prst="rect">
            <a:avLst/>
          </a:prstGeom>
        </p:spPr>
      </p:pic>
      <p:grpSp>
        <p:nvGrpSpPr>
          <p:cNvPr id="8" name="Group 8"/>
          <p:cNvGrpSpPr/>
          <p:nvPr/>
        </p:nvGrpSpPr>
        <p:grpSpPr>
          <a:xfrm rot="5338757">
            <a:off x="1311668" y="3538024"/>
            <a:ext cx="1532959" cy="447318"/>
            <a:chOff x="0" y="0"/>
            <a:chExt cx="6350000" cy="1852930"/>
          </a:xfrm>
        </p:grpSpPr>
        <p:sp>
          <p:nvSpPr>
            <p:cNvPr id="9" name="Freeform 9"/>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202F50"/>
            </a:solidFill>
          </p:spPr>
        </p:sp>
      </p:grpSp>
      <p:pic>
        <p:nvPicPr>
          <p:cNvPr id="10" name="Picture 10"/>
          <p:cNvPicPr>
            <a:picLocks noChangeAspect="1"/>
          </p:cNvPicPr>
          <p:nvPr/>
        </p:nvPicPr>
        <p:blipFill>
          <a:blip r:embed="rId8"/>
          <a:srcRect/>
          <a:stretch>
            <a:fillRect/>
          </a:stretch>
        </p:blipFill>
        <p:spPr>
          <a:xfrm>
            <a:off x="640064" y="6096033"/>
            <a:ext cx="6851815" cy="3709581"/>
          </a:xfrm>
          <a:prstGeom prst="rect">
            <a:avLst/>
          </a:prstGeom>
        </p:spPr>
      </p:pic>
      <p:sp>
        <p:nvSpPr>
          <p:cNvPr id="11" name="TextBox 11"/>
          <p:cNvSpPr txBox="1"/>
          <p:nvPr/>
        </p:nvSpPr>
        <p:spPr>
          <a:xfrm>
            <a:off x="8610301" y="4622836"/>
            <a:ext cx="8973104" cy="3700364"/>
          </a:xfrm>
          <a:prstGeom prst="rect">
            <a:avLst/>
          </a:prstGeom>
        </p:spPr>
        <p:txBody>
          <a:bodyPr lIns="0" tIns="0" rIns="0" bIns="0" rtlCol="0" anchor="t">
            <a:spAutoFit/>
          </a:bodyPr>
          <a:lstStyle/>
          <a:p>
            <a:pPr marL="694347" lvl="1" indent="-347174">
              <a:lnSpc>
                <a:spcPts val="4180"/>
              </a:lnSpc>
              <a:buFont typeface="Arial"/>
              <a:buChar char="•"/>
            </a:pPr>
            <a:r>
              <a:rPr lang="en-US" sz="3216" spc="128">
                <a:solidFill>
                  <a:srgbClr val="FFFFFF"/>
                </a:solidFill>
                <a:latin typeface="Telegraf"/>
              </a:rPr>
              <a:t>The values were significantly lesser for days contacted and had a higher value if the lead wasn't contacted. </a:t>
            </a:r>
          </a:p>
          <a:p>
            <a:pPr marL="694347" lvl="1" indent="-347174" algn="l">
              <a:lnSpc>
                <a:spcPts val="4180"/>
              </a:lnSpc>
              <a:buFont typeface="Arial"/>
              <a:buChar char="•"/>
            </a:pPr>
            <a:r>
              <a:rPr lang="en-US" sz="3216" spc="128">
                <a:solidFill>
                  <a:srgbClr val="FFFFFF"/>
                </a:solidFill>
                <a:latin typeface="Telegraf"/>
              </a:rPr>
              <a:t>We decided to keep this variable but after converting it into a categorical variable with categories contacted and not contacted to observe its effect. </a:t>
            </a:r>
          </a:p>
        </p:txBody>
      </p:sp>
      <p:sp>
        <p:nvSpPr>
          <p:cNvPr id="12" name="TextBox 12"/>
          <p:cNvSpPr txBox="1"/>
          <p:nvPr/>
        </p:nvSpPr>
        <p:spPr>
          <a:xfrm>
            <a:off x="8195217" y="829228"/>
            <a:ext cx="9064083" cy="1044152"/>
          </a:xfrm>
          <a:prstGeom prst="rect">
            <a:avLst/>
          </a:prstGeom>
        </p:spPr>
        <p:txBody>
          <a:bodyPr lIns="0" tIns="0" rIns="0" bIns="0" rtlCol="0" anchor="t">
            <a:spAutoFit/>
          </a:bodyPr>
          <a:lstStyle/>
          <a:p>
            <a:pPr>
              <a:lnSpc>
                <a:spcPts val="7480"/>
              </a:lnSpc>
            </a:pPr>
            <a:r>
              <a:rPr lang="en-US" sz="6800">
                <a:solidFill>
                  <a:srgbClr val="FFFFFF"/>
                </a:solidFill>
                <a:latin typeface="Telegraf Bold"/>
              </a:rPr>
              <a:t>Data Preprocessing</a:t>
            </a:r>
          </a:p>
        </p:txBody>
      </p:sp>
      <p:sp>
        <p:nvSpPr>
          <p:cNvPr id="13" name="TextBox 13"/>
          <p:cNvSpPr txBox="1"/>
          <p:nvPr/>
        </p:nvSpPr>
        <p:spPr>
          <a:xfrm>
            <a:off x="9144000" y="3021208"/>
            <a:ext cx="5667857" cy="640292"/>
          </a:xfrm>
          <a:prstGeom prst="rect">
            <a:avLst/>
          </a:prstGeom>
        </p:spPr>
        <p:txBody>
          <a:bodyPr lIns="0" tIns="0" rIns="0" bIns="0" rtlCol="0" anchor="t">
            <a:spAutoFit/>
          </a:bodyPr>
          <a:lstStyle/>
          <a:p>
            <a:pPr>
              <a:lnSpc>
                <a:spcPts val="4680"/>
              </a:lnSpc>
            </a:pPr>
            <a:r>
              <a:rPr lang="en-US" sz="3900">
                <a:solidFill>
                  <a:srgbClr val="E9E9E9"/>
                </a:solidFill>
                <a:latin typeface="Telegraf Bold"/>
              </a:rPr>
              <a:t>PDAYS </a:t>
            </a:r>
          </a:p>
        </p:txBody>
      </p:sp>
      <p:sp>
        <p:nvSpPr>
          <p:cNvPr id="14" name="TextBox 14"/>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5" name="TextBox 15"/>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508366" y="2013428"/>
            <a:ext cx="7751810" cy="6999840"/>
          </a:xfrm>
          <a:prstGeom prst="rect">
            <a:avLst/>
          </a:prstGeom>
        </p:spPr>
      </p:pic>
      <p:pic>
        <p:nvPicPr>
          <p:cNvPr id="3" name="Picture 3"/>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9101" y="7181850"/>
            <a:ext cx="4114800" cy="4114800"/>
          </a:xfrm>
          <a:prstGeom prst="rect">
            <a:avLst/>
          </a:prstGeom>
        </p:spPr>
      </p:pic>
      <p:pic>
        <p:nvPicPr>
          <p:cNvPr id="4" name="Picture 4"/>
          <p:cNvPicPr>
            <a:picLocks noChangeAspect="1"/>
          </p:cNvPicPr>
          <p:nvPr/>
        </p:nvPicPr>
        <p:blipFill>
          <a:blip r:embed="rId6"/>
          <a:srcRect r="72501" b="83399"/>
          <a:stretch>
            <a:fillRect/>
          </a:stretch>
        </p:blipFill>
        <p:spPr>
          <a:xfrm>
            <a:off x="1753086" y="7898576"/>
            <a:ext cx="5262371" cy="1787035"/>
          </a:xfrm>
          <a:prstGeom prst="rect">
            <a:avLst/>
          </a:prstGeom>
        </p:spPr>
      </p:pic>
      <p:pic>
        <p:nvPicPr>
          <p:cNvPr id="5" name="Picture 5"/>
          <p:cNvPicPr>
            <a:picLocks noChangeAspect="1"/>
          </p:cNvPicPr>
          <p:nvPr/>
        </p:nvPicPr>
        <p:blipFill>
          <a:blip r:embed="rId7"/>
          <a:srcRect r="70267" b="9066"/>
          <a:stretch>
            <a:fillRect/>
          </a:stretch>
        </p:blipFill>
        <p:spPr>
          <a:xfrm>
            <a:off x="2383691" y="298498"/>
            <a:ext cx="4001160" cy="6883352"/>
          </a:xfrm>
          <a:prstGeom prst="rect">
            <a:avLst/>
          </a:prstGeom>
        </p:spPr>
      </p:pic>
      <p:sp>
        <p:nvSpPr>
          <p:cNvPr id="6" name="TextBox 6"/>
          <p:cNvSpPr txBox="1"/>
          <p:nvPr/>
        </p:nvSpPr>
        <p:spPr>
          <a:xfrm>
            <a:off x="9144000" y="5187395"/>
            <a:ext cx="7796953" cy="3262636"/>
          </a:xfrm>
          <a:prstGeom prst="rect">
            <a:avLst/>
          </a:prstGeom>
        </p:spPr>
        <p:txBody>
          <a:bodyPr lIns="0" tIns="0" rIns="0" bIns="0" rtlCol="0" anchor="t">
            <a:spAutoFit/>
          </a:bodyPr>
          <a:lstStyle/>
          <a:p>
            <a:pPr marL="849098" lvl="1" indent="-424549" algn="l">
              <a:lnSpc>
                <a:spcPts val="5112"/>
              </a:lnSpc>
              <a:buFont typeface="Arial"/>
              <a:buChar char="•"/>
            </a:pPr>
            <a:r>
              <a:rPr lang="en-US" sz="3932" spc="157">
                <a:solidFill>
                  <a:srgbClr val="FFFFFF"/>
                </a:solidFill>
                <a:latin typeface="Telegraf"/>
              </a:rPr>
              <a:t>Similarly to the last variable (pdays), values were very less so we recoded to convert it into 3 categories. </a:t>
            </a:r>
          </a:p>
        </p:txBody>
      </p:sp>
      <p:sp>
        <p:nvSpPr>
          <p:cNvPr id="7" name="TextBox 7"/>
          <p:cNvSpPr txBox="1"/>
          <p:nvPr/>
        </p:nvSpPr>
        <p:spPr>
          <a:xfrm>
            <a:off x="8195217" y="829228"/>
            <a:ext cx="9064083" cy="1044152"/>
          </a:xfrm>
          <a:prstGeom prst="rect">
            <a:avLst/>
          </a:prstGeom>
        </p:spPr>
        <p:txBody>
          <a:bodyPr lIns="0" tIns="0" rIns="0" bIns="0" rtlCol="0" anchor="t">
            <a:spAutoFit/>
          </a:bodyPr>
          <a:lstStyle/>
          <a:p>
            <a:pPr>
              <a:lnSpc>
                <a:spcPts val="7480"/>
              </a:lnSpc>
            </a:pPr>
            <a:r>
              <a:rPr lang="en-US" sz="6800">
                <a:solidFill>
                  <a:srgbClr val="E9E9E9"/>
                </a:solidFill>
                <a:latin typeface="Telegraf Bold"/>
              </a:rPr>
              <a:t>Data Preprocessing</a:t>
            </a:r>
          </a:p>
        </p:txBody>
      </p:sp>
      <p:sp>
        <p:nvSpPr>
          <p:cNvPr id="8" name="TextBox 8"/>
          <p:cNvSpPr txBox="1"/>
          <p:nvPr/>
        </p:nvSpPr>
        <p:spPr>
          <a:xfrm>
            <a:off x="9844228" y="3431141"/>
            <a:ext cx="6655753" cy="579967"/>
          </a:xfrm>
          <a:prstGeom prst="rect">
            <a:avLst/>
          </a:prstGeom>
        </p:spPr>
        <p:txBody>
          <a:bodyPr lIns="0" tIns="0" rIns="0" bIns="0" rtlCol="0" anchor="t">
            <a:spAutoFit/>
          </a:bodyPr>
          <a:lstStyle/>
          <a:p>
            <a:pPr>
              <a:lnSpc>
                <a:spcPts val="4320"/>
              </a:lnSpc>
            </a:pPr>
            <a:r>
              <a:rPr lang="en-US" sz="3600">
                <a:solidFill>
                  <a:srgbClr val="E9E9E9"/>
                </a:solidFill>
                <a:latin typeface="Telegraf Bold"/>
              </a:rPr>
              <a:t>PREVIOUS </a:t>
            </a:r>
          </a:p>
        </p:txBody>
      </p:sp>
      <p:grpSp>
        <p:nvGrpSpPr>
          <p:cNvPr id="9" name="Group 9"/>
          <p:cNvGrpSpPr/>
          <p:nvPr/>
        </p:nvGrpSpPr>
        <p:grpSpPr>
          <a:xfrm rot="5338757">
            <a:off x="3380838" y="6941038"/>
            <a:ext cx="1111631" cy="324374"/>
            <a:chOff x="0" y="0"/>
            <a:chExt cx="6350000" cy="1852930"/>
          </a:xfrm>
        </p:grpSpPr>
        <p:sp>
          <p:nvSpPr>
            <p:cNvPr id="10" name="Freeform 10"/>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A63B1E"/>
            </a:solidFill>
          </p:spPr>
        </p:sp>
      </p:grpSp>
      <p:sp>
        <p:nvSpPr>
          <p:cNvPr id="11" name="TextBox 11"/>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2" name="TextBox 12"/>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508366" y="2013428"/>
            <a:ext cx="7751810" cy="6999840"/>
          </a:xfrm>
          <a:prstGeom prst="rect">
            <a:avLst/>
          </a:prstGeom>
        </p:spPr>
      </p:pic>
      <p:grpSp>
        <p:nvGrpSpPr>
          <p:cNvPr id="3" name="Group 3"/>
          <p:cNvGrpSpPr>
            <a:grpSpLocks noChangeAspect="1"/>
          </p:cNvGrpSpPr>
          <p:nvPr/>
        </p:nvGrpSpPr>
        <p:grpSpPr>
          <a:xfrm>
            <a:off x="876300" y="5600733"/>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77496" y="6976116"/>
            <a:ext cx="1589367" cy="1687552"/>
          </a:xfrm>
          <a:prstGeom prst="rect">
            <a:avLst/>
          </a:prstGeom>
        </p:spPr>
      </p:pic>
      <p:pic>
        <p:nvPicPr>
          <p:cNvPr id="6" name="Picture 6"/>
          <p:cNvPicPr>
            <a:picLocks noChangeAspect="1"/>
          </p:cNvPicPr>
          <p:nvPr/>
        </p:nvPicPr>
        <p:blipFill>
          <a:blip r:embed="rId6">
            <a:alphaModFix amt="1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89101" y="7181850"/>
            <a:ext cx="4114800" cy="4114800"/>
          </a:xfrm>
          <a:prstGeom prst="rect">
            <a:avLst/>
          </a:prstGeom>
        </p:spPr>
      </p:pic>
      <p:pic>
        <p:nvPicPr>
          <p:cNvPr id="7" name="Picture 7"/>
          <p:cNvPicPr>
            <a:picLocks noChangeAspect="1"/>
          </p:cNvPicPr>
          <p:nvPr/>
        </p:nvPicPr>
        <p:blipFill>
          <a:blip r:embed="rId8"/>
          <a:srcRect r="70427" b="79143"/>
          <a:stretch>
            <a:fillRect/>
          </a:stretch>
        </p:blipFill>
        <p:spPr>
          <a:xfrm>
            <a:off x="353694" y="1759362"/>
            <a:ext cx="7313169" cy="2901210"/>
          </a:xfrm>
          <a:prstGeom prst="rect">
            <a:avLst/>
          </a:prstGeom>
        </p:spPr>
      </p:pic>
      <p:pic>
        <p:nvPicPr>
          <p:cNvPr id="8" name="Picture 8"/>
          <p:cNvPicPr>
            <a:picLocks noChangeAspect="1"/>
          </p:cNvPicPr>
          <p:nvPr/>
        </p:nvPicPr>
        <p:blipFill>
          <a:blip r:embed="rId9"/>
          <a:srcRect r="72661" b="84533"/>
          <a:stretch>
            <a:fillRect/>
          </a:stretch>
        </p:blipFill>
        <p:spPr>
          <a:xfrm>
            <a:off x="508366" y="5742725"/>
            <a:ext cx="7751810" cy="2466782"/>
          </a:xfrm>
          <a:prstGeom prst="rect">
            <a:avLst/>
          </a:prstGeom>
        </p:spPr>
      </p:pic>
      <p:sp>
        <p:nvSpPr>
          <p:cNvPr id="9" name="TextBox 9"/>
          <p:cNvSpPr txBox="1"/>
          <p:nvPr/>
        </p:nvSpPr>
        <p:spPr>
          <a:xfrm>
            <a:off x="9637912" y="4025756"/>
            <a:ext cx="6525097" cy="5061803"/>
          </a:xfrm>
          <a:prstGeom prst="rect">
            <a:avLst/>
          </a:prstGeom>
        </p:spPr>
        <p:txBody>
          <a:bodyPr lIns="0" tIns="0" rIns="0" bIns="0" rtlCol="0" anchor="t">
            <a:spAutoFit/>
          </a:bodyPr>
          <a:lstStyle/>
          <a:p>
            <a:pPr marL="741148" lvl="1" indent="-370574">
              <a:lnSpc>
                <a:spcPts val="4462"/>
              </a:lnSpc>
              <a:buFont typeface="Arial"/>
              <a:buChar char="•"/>
            </a:pPr>
            <a:r>
              <a:rPr lang="en-US" sz="3432" spc="137">
                <a:solidFill>
                  <a:srgbClr val="202F50"/>
                </a:solidFill>
                <a:latin typeface="Telegraf"/>
              </a:rPr>
              <a:t>Since Poutcome had vague 5 categories, so we decided to combine 3 of them into 1 since it reflected the same output. So we recoded to get 3 categories of Failure, Success, and Nonexistent</a:t>
            </a:r>
          </a:p>
        </p:txBody>
      </p:sp>
      <p:sp>
        <p:nvSpPr>
          <p:cNvPr id="10" name="TextBox 10"/>
          <p:cNvSpPr txBox="1"/>
          <p:nvPr/>
        </p:nvSpPr>
        <p:spPr>
          <a:xfrm>
            <a:off x="8726649" y="969277"/>
            <a:ext cx="9064083" cy="1044152"/>
          </a:xfrm>
          <a:prstGeom prst="rect">
            <a:avLst/>
          </a:prstGeom>
        </p:spPr>
        <p:txBody>
          <a:bodyPr lIns="0" tIns="0" rIns="0" bIns="0" rtlCol="0" anchor="t">
            <a:spAutoFit/>
          </a:bodyPr>
          <a:lstStyle/>
          <a:p>
            <a:pPr>
              <a:lnSpc>
                <a:spcPts val="7480"/>
              </a:lnSpc>
            </a:pPr>
            <a:r>
              <a:rPr lang="en-US" sz="6800">
                <a:solidFill>
                  <a:srgbClr val="202F50"/>
                </a:solidFill>
                <a:latin typeface="Telegraf Bold"/>
              </a:rPr>
              <a:t>Data Preprocessing</a:t>
            </a:r>
          </a:p>
        </p:txBody>
      </p:sp>
      <p:sp>
        <p:nvSpPr>
          <p:cNvPr id="11" name="TextBox 11"/>
          <p:cNvSpPr txBox="1"/>
          <p:nvPr/>
        </p:nvSpPr>
        <p:spPr>
          <a:xfrm>
            <a:off x="10057007" y="3162343"/>
            <a:ext cx="5667857" cy="581025"/>
          </a:xfrm>
          <a:prstGeom prst="rect">
            <a:avLst/>
          </a:prstGeom>
        </p:spPr>
        <p:txBody>
          <a:bodyPr lIns="0" tIns="0" rIns="0" bIns="0" rtlCol="0" anchor="t">
            <a:spAutoFit/>
          </a:bodyPr>
          <a:lstStyle/>
          <a:p>
            <a:pPr>
              <a:lnSpc>
                <a:spcPts val="4200"/>
              </a:lnSpc>
            </a:pPr>
            <a:r>
              <a:rPr lang="en-US" sz="3500">
                <a:solidFill>
                  <a:srgbClr val="202F50"/>
                </a:solidFill>
                <a:latin typeface="Telegraf Bold"/>
              </a:rPr>
              <a:t>POUTCOME </a:t>
            </a:r>
          </a:p>
        </p:txBody>
      </p:sp>
      <p:grpSp>
        <p:nvGrpSpPr>
          <p:cNvPr id="12" name="Group 12"/>
          <p:cNvGrpSpPr/>
          <p:nvPr/>
        </p:nvGrpSpPr>
        <p:grpSpPr>
          <a:xfrm rot="5338757">
            <a:off x="3282401" y="4498386"/>
            <a:ext cx="1111631" cy="324374"/>
            <a:chOff x="0" y="0"/>
            <a:chExt cx="6350000" cy="1852930"/>
          </a:xfrm>
        </p:grpSpPr>
        <p:sp>
          <p:nvSpPr>
            <p:cNvPr id="13" name="Freeform 13"/>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A63B1E"/>
            </a:solidFill>
          </p:spPr>
        </p:sp>
      </p:grpSp>
      <p:sp>
        <p:nvSpPr>
          <p:cNvPr id="14" name="TextBox 14"/>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5" name="TextBox 15"/>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0D3858"/>
                </a:solidFill>
                <a:latin typeface="Open Sans Bold"/>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8"/>
          <a:stretch>
            <a:fillRect/>
          </a:stretch>
        </p:blipFill>
        <p:spPr>
          <a:xfrm rot="3308605">
            <a:off x="-2895584" y="-8698169"/>
            <a:ext cx="19471048" cy="20101909"/>
          </a:xfrm>
          <a:prstGeom prst="rect">
            <a:avLst/>
          </a:prstGeom>
        </p:spPr>
      </p:pic>
      <p:sp>
        <p:nvSpPr>
          <p:cNvPr id="3" name="TextBox 3"/>
          <p:cNvSpPr txBox="1"/>
          <p:nvPr/>
        </p:nvSpPr>
        <p:spPr>
          <a:xfrm>
            <a:off x="6189363" y="993999"/>
            <a:ext cx="5909273" cy="1633220"/>
          </a:xfrm>
          <a:prstGeom prst="rect">
            <a:avLst/>
          </a:prstGeom>
        </p:spPr>
        <p:txBody>
          <a:bodyPr lIns="0" tIns="0" rIns="0" bIns="0" rtlCol="0" anchor="t">
            <a:spAutoFit/>
          </a:bodyPr>
          <a:lstStyle/>
          <a:p>
            <a:pPr>
              <a:lnSpc>
                <a:spcPts val="11040"/>
              </a:lnSpc>
            </a:pPr>
            <a:r>
              <a:rPr lang="en-US" sz="12000">
                <a:solidFill>
                  <a:srgbClr val="202F50"/>
                </a:solidFill>
                <a:latin typeface="Telegraf Bold"/>
              </a:rPr>
              <a:t>Agenda</a:t>
            </a:r>
          </a:p>
        </p:txBody>
      </p:sp>
      <p:sp>
        <p:nvSpPr>
          <p:cNvPr id="4" name="TextBox 4"/>
          <p:cNvSpPr txBox="1"/>
          <p:nvPr/>
        </p:nvSpPr>
        <p:spPr>
          <a:xfrm>
            <a:off x="1863807" y="2910426"/>
            <a:ext cx="7136679" cy="6347874"/>
          </a:xfrm>
          <a:prstGeom prst="rect">
            <a:avLst/>
          </a:prstGeom>
        </p:spPr>
        <p:txBody>
          <a:bodyPr lIns="0" tIns="0" rIns="0" bIns="0" rtlCol="0" anchor="t">
            <a:spAutoFit/>
          </a:bodyPr>
          <a:lstStyle/>
          <a:p>
            <a:pPr marL="854683" lvl="1" indent="-427342">
              <a:lnSpc>
                <a:spcPts val="5542"/>
              </a:lnSpc>
              <a:buFont typeface="Arial"/>
              <a:buChar char="•"/>
            </a:pPr>
            <a:r>
              <a:rPr lang="en-US" sz="3958">
                <a:solidFill>
                  <a:srgbClr val="000000"/>
                </a:solidFill>
                <a:latin typeface="Telegraf"/>
              </a:rPr>
              <a:t>About the Dataset</a:t>
            </a:r>
          </a:p>
          <a:p>
            <a:pPr marL="854684" lvl="1" indent="-427342">
              <a:lnSpc>
                <a:spcPts val="5542"/>
              </a:lnSpc>
              <a:buFont typeface="Arial"/>
              <a:buChar char="•"/>
            </a:pPr>
            <a:r>
              <a:rPr lang="en-US" sz="3958">
                <a:solidFill>
                  <a:srgbClr val="000000"/>
                </a:solidFill>
                <a:latin typeface="Telegraf"/>
              </a:rPr>
              <a:t>Business Case</a:t>
            </a:r>
          </a:p>
          <a:p>
            <a:pPr marL="854684" lvl="1" indent="-427342">
              <a:lnSpc>
                <a:spcPts val="5542"/>
              </a:lnSpc>
              <a:buFont typeface="Arial"/>
              <a:buChar char="•"/>
            </a:pPr>
            <a:r>
              <a:rPr lang="en-US" sz="3958">
                <a:solidFill>
                  <a:srgbClr val="000000"/>
                </a:solidFill>
                <a:latin typeface="Telegraf"/>
              </a:rPr>
              <a:t>Knowing the Variables</a:t>
            </a:r>
          </a:p>
          <a:p>
            <a:pPr marL="854684" lvl="1" indent="-427342">
              <a:lnSpc>
                <a:spcPts val="5542"/>
              </a:lnSpc>
              <a:buFont typeface="Arial"/>
              <a:buChar char="•"/>
            </a:pPr>
            <a:r>
              <a:rPr lang="en-US" sz="3958">
                <a:solidFill>
                  <a:srgbClr val="000000"/>
                </a:solidFill>
                <a:latin typeface="Telegraf"/>
              </a:rPr>
              <a:t>Data Preprocessing</a:t>
            </a:r>
          </a:p>
          <a:p>
            <a:pPr marL="854684" lvl="1" indent="-427342">
              <a:lnSpc>
                <a:spcPts val="5542"/>
              </a:lnSpc>
              <a:buFont typeface="Arial"/>
              <a:buChar char="•"/>
            </a:pPr>
            <a:r>
              <a:rPr lang="en-US" sz="3958">
                <a:solidFill>
                  <a:srgbClr val="000000"/>
                </a:solidFill>
                <a:latin typeface="Telegraf"/>
              </a:rPr>
              <a:t>Building Models</a:t>
            </a:r>
          </a:p>
          <a:p>
            <a:pPr marL="854683" lvl="1" indent="-427342">
              <a:lnSpc>
                <a:spcPts val="5542"/>
              </a:lnSpc>
              <a:buFont typeface="Arial"/>
              <a:buChar char="•"/>
            </a:pPr>
            <a:r>
              <a:rPr lang="en-US" sz="3958">
                <a:solidFill>
                  <a:srgbClr val="000000"/>
                </a:solidFill>
                <a:latin typeface="Telegraf"/>
              </a:rPr>
              <a:t>Model Comparison</a:t>
            </a:r>
          </a:p>
          <a:p>
            <a:pPr marL="854684" lvl="1" indent="-427342">
              <a:lnSpc>
                <a:spcPts val="5542"/>
              </a:lnSpc>
              <a:buFont typeface="Arial"/>
              <a:buChar char="•"/>
            </a:pPr>
            <a:r>
              <a:rPr lang="en-US" sz="3958">
                <a:solidFill>
                  <a:srgbClr val="000000"/>
                </a:solidFill>
                <a:latin typeface="Telegraf"/>
              </a:rPr>
              <a:t>Evaluation</a:t>
            </a:r>
          </a:p>
          <a:p>
            <a:pPr marL="854686" lvl="1" indent="-427343">
              <a:lnSpc>
                <a:spcPts val="5542"/>
              </a:lnSpc>
              <a:buFont typeface="Arial"/>
              <a:buChar char="•"/>
            </a:pPr>
            <a:r>
              <a:rPr lang="en-US" sz="3958">
                <a:solidFill>
                  <a:srgbClr val="000000"/>
                </a:solidFill>
                <a:latin typeface="Telegraf"/>
              </a:rPr>
              <a:t> Conclusion</a:t>
            </a:r>
          </a:p>
          <a:p>
            <a:pPr marL="854685" lvl="1" indent="-427342">
              <a:lnSpc>
                <a:spcPts val="5542"/>
              </a:lnSpc>
              <a:buFont typeface="Arial"/>
              <a:buChar char="•"/>
            </a:pPr>
            <a:r>
              <a:rPr lang="en-US" sz="3958">
                <a:solidFill>
                  <a:srgbClr val="000000"/>
                </a:solidFill>
                <a:latin typeface="Telegraf"/>
              </a:rPr>
              <a:t>Deployment </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56760" y="2930895"/>
            <a:ext cx="5302540" cy="4425211"/>
          </a:xfrm>
          <a:prstGeom prst="rect">
            <a:avLst/>
          </a:prstGeom>
        </p:spPr>
      </p:pic>
      <p:sp>
        <p:nvSpPr>
          <p:cNvPr id="6" name="TextBox 6"/>
          <p:cNvSpPr txBox="1"/>
          <p:nvPr/>
        </p:nvSpPr>
        <p:spPr>
          <a:xfrm>
            <a:off x="16143225"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7" name="TextBox 7"/>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0D3858"/>
                </a:solidFill>
                <a:latin typeface="Open Sans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8757016" y="2239410"/>
            <a:ext cx="7751810" cy="6999840"/>
          </a:xfrm>
          <a:prstGeom prst="rect">
            <a:avLst/>
          </a:prstGeom>
        </p:spPr>
      </p:pic>
      <p:sp>
        <p:nvSpPr>
          <p:cNvPr id="3" name="TextBox 3"/>
          <p:cNvSpPr txBox="1"/>
          <p:nvPr/>
        </p:nvSpPr>
        <p:spPr>
          <a:xfrm>
            <a:off x="9393000" y="3189462"/>
            <a:ext cx="7115827" cy="5916930"/>
          </a:xfrm>
          <a:prstGeom prst="rect">
            <a:avLst/>
          </a:prstGeom>
        </p:spPr>
        <p:txBody>
          <a:bodyPr lIns="0" tIns="0" rIns="0" bIns="0" rtlCol="0" anchor="t">
            <a:spAutoFit/>
          </a:bodyPr>
          <a:lstStyle/>
          <a:p>
            <a:pPr marL="604519" lvl="1" indent="-302260">
              <a:lnSpc>
                <a:spcPts val="3919"/>
              </a:lnSpc>
              <a:buFont typeface="Arial"/>
              <a:buChar char="•"/>
            </a:pPr>
            <a:r>
              <a:rPr lang="en-US" sz="2799" spc="55">
                <a:solidFill>
                  <a:srgbClr val="F6F6F6"/>
                </a:solidFill>
                <a:latin typeface="Telegraf"/>
              </a:rPr>
              <a:t>Duration of call (in Seconds)</a:t>
            </a:r>
          </a:p>
          <a:p>
            <a:pPr marL="604519" lvl="1" indent="-302260">
              <a:lnSpc>
                <a:spcPts val="3919"/>
              </a:lnSpc>
              <a:buFont typeface="Arial"/>
              <a:buChar char="•"/>
            </a:pPr>
            <a:r>
              <a:rPr lang="en-US" sz="2799" spc="55">
                <a:solidFill>
                  <a:srgbClr val="F6F6F6"/>
                </a:solidFill>
                <a:latin typeface="Telegraf"/>
              </a:rPr>
              <a:t>Duration is unknown before performing the call.</a:t>
            </a:r>
          </a:p>
          <a:p>
            <a:pPr marL="604519" lvl="1" indent="-302260">
              <a:lnSpc>
                <a:spcPts val="3919"/>
              </a:lnSpc>
              <a:buFont typeface="Arial"/>
              <a:buChar char="•"/>
            </a:pPr>
            <a:r>
              <a:rPr lang="en-US" sz="2799" spc="55">
                <a:solidFill>
                  <a:srgbClr val="F6F6F6"/>
                </a:solidFill>
                <a:latin typeface="Telegraf"/>
              </a:rPr>
              <a:t>Keeping it in the baseline model, it </a:t>
            </a:r>
            <a:r>
              <a:rPr lang="en-US" sz="2800" spc="56">
                <a:solidFill>
                  <a:srgbClr val="F6F6F6"/>
                </a:solidFill>
                <a:latin typeface="Telegraf"/>
              </a:rPr>
              <a:t>gives the highest log worth.</a:t>
            </a:r>
          </a:p>
          <a:p>
            <a:pPr marL="604519" lvl="1" indent="-302260">
              <a:lnSpc>
                <a:spcPts val="3919"/>
              </a:lnSpc>
              <a:buFont typeface="Arial"/>
              <a:buChar char="•"/>
            </a:pPr>
            <a:r>
              <a:rPr lang="en-US" sz="2799" spc="55">
                <a:solidFill>
                  <a:srgbClr val="FFFFFF"/>
                </a:solidFill>
                <a:latin typeface="Telegraf"/>
              </a:rPr>
              <a:t>It</a:t>
            </a:r>
            <a:r>
              <a:rPr lang="en-US" sz="2800" spc="56">
                <a:solidFill>
                  <a:srgbClr val="FFFFFF"/>
                </a:solidFill>
                <a:latin typeface="Telegraf"/>
              </a:rPr>
              <a:t> could be observed when the duration exceeds a certain point, most customers say “Yes” to the “Term Deposit”. </a:t>
            </a:r>
          </a:p>
          <a:p>
            <a:pPr marL="604519" lvl="1" indent="-302260">
              <a:lnSpc>
                <a:spcPts val="3919"/>
              </a:lnSpc>
              <a:buFont typeface="Arial"/>
              <a:buChar char="•"/>
            </a:pPr>
            <a:r>
              <a:rPr lang="en-US" sz="2800" spc="56">
                <a:solidFill>
                  <a:srgbClr val="F6F6F6"/>
                </a:solidFill>
                <a:latin typeface="Telegraf"/>
              </a:rPr>
              <a:t>Therefore, we decided to remove the variable as it is a </a:t>
            </a:r>
            <a:r>
              <a:rPr lang="en-US" sz="2800" spc="56">
                <a:solidFill>
                  <a:srgbClr val="F4592F"/>
                </a:solidFill>
                <a:latin typeface="Telegraf Bold"/>
              </a:rPr>
              <a:t>target leakage</a:t>
            </a:r>
            <a:r>
              <a:rPr lang="en-US" sz="2800" spc="56">
                <a:solidFill>
                  <a:srgbClr val="F6F6F6"/>
                </a:solidFill>
                <a:latin typeface="Telegraf Bold"/>
              </a:rPr>
              <a:t>. </a:t>
            </a:r>
          </a:p>
          <a:p>
            <a:pPr>
              <a:lnSpc>
                <a:spcPts val="3919"/>
              </a:lnSpc>
            </a:pPr>
            <a:endParaRPr lang="en-US" sz="2800" spc="56">
              <a:solidFill>
                <a:srgbClr val="F6F6F6"/>
              </a:solidFill>
              <a:latin typeface="Telegraf Bold"/>
            </a:endParaRPr>
          </a:p>
        </p:txBody>
      </p:sp>
      <p:pic>
        <p:nvPicPr>
          <p:cNvPr id="4" name="Picture 4"/>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9101" y="7181850"/>
            <a:ext cx="4114800" cy="4114800"/>
          </a:xfrm>
          <a:prstGeom prst="rect">
            <a:avLst/>
          </a:prstGeom>
        </p:spPr>
      </p:pic>
      <p:pic>
        <p:nvPicPr>
          <p:cNvPr id="5" name="Picture 5"/>
          <p:cNvPicPr>
            <a:picLocks noChangeAspect="1"/>
          </p:cNvPicPr>
          <p:nvPr/>
        </p:nvPicPr>
        <p:blipFill>
          <a:blip r:embed="rId6"/>
          <a:srcRect/>
          <a:stretch>
            <a:fillRect/>
          </a:stretch>
        </p:blipFill>
        <p:spPr>
          <a:xfrm>
            <a:off x="2091819" y="1652256"/>
            <a:ext cx="3988874" cy="3867999"/>
          </a:xfrm>
          <a:prstGeom prst="rect">
            <a:avLst/>
          </a:prstGeom>
        </p:spPr>
      </p:pic>
      <p:pic>
        <p:nvPicPr>
          <p:cNvPr id="6" name="Picture 6"/>
          <p:cNvPicPr>
            <a:picLocks noChangeAspect="1"/>
          </p:cNvPicPr>
          <p:nvPr/>
        </p:nvPicPr>
        <p:blipFill>
          <a:blip r:embed="rId7"/>
          <a:srcRect/>
          <a:stretch>
            <a:fillRect/>
          </a:stretch>
        </p:blipFill>
        <p:spPr>
          <a:xfrm>
            <a:off x="1311751" y="5848383"/>
            <a:ext cx="5549009" cy="4111311"/>
          </a:xfrm>
          <a:prstGeom prst="rect">
            <a:avLst/>
          </a:prstGeom>
        </p:spPr>
      </p:pic>
      <p:sp>
        <p:nvSpPr>
          <p:cNvPr id="7" name="TextBox 7"/>
          <p:cNvSpPr txBox="1"/>
          <p:nvPr/>
        </p:nvSpPr>
        <p:spPr>
          <a:xfrm>
            <a:off x="8174398" y="1186634"/>
            <a:ext cx="9234084" cy="793750"/>
          </a:xfrm>
          <a:prstGeom prst="rect">
            <a:avLst/>
          </a:prstGeom>
        </p:spPr>
        <p:txBody>
          <a:bodyPr lIns="0" tIns="0" rIns="0" bIns="0" rtlCol="0" anchor="t">
            <a:spAutoFit/>
          </a:bodyPr>
          <a:lstStyle/>
          <a:p>
            <a:pPr>
              <a:lnSpc>
                <a:spcPts val="5849"/>
              </a:lnSpc>
            </a:pPr>
            <a:r>
              <a:rPr lang="en-US" sz="4874">
                <a:solidFill>
                  <a:srgbClr val="F6F6F6"/>
                </a:solidFill>
                <a:latin typeface="Telegraf Bold"/>
              </a:rPr>
              <a:t>"Duration" A Target Leakage?</a:t>
            </a:r>
          </a:p>
        </p:txBody>
      </p:sp>
      <p:sp>
        <p:nvSpPr>
          <p:cNvPr id="8" name="TextBox 8"/>
          <p:cNvSpPr txBox="1"/>
          <p:nvPr/>
        </p:nvSpPr>
        <p:spPr>
          <a:xfrm>
            <a:off x="1028700" y="488695"/>
            <a:ext cx="7145698" cy="992766"/>
          </a:xfrm>
          <a:prstGeom prst="rect">
            <a:avLst/>
          </a:prstGeom>
        </p:spPr>
        <p:txBody>
          <a:bodyPr lIns="0" tIns="0" rIns="0" bIns="0" rtlCol="0" anchor="t">
            <a:spAutoFit/>
          </a:bodyPr>
          <a:lstStyle/>
          <a:p>
            <a:pPr>
              <a:lnSpc>
                <a:spcPts val="7044"/>
              </a:lnSpc>
            </a:pPr>
            <a:r>
              <a:rPr lang="en-US" sz="6404">
                <a:solidFill>
                  <a:srgbClr val="F6F6F6"/>
                </a:solidFill>
                <a:latin typeface="Telegraf Bold"/>
              </a:rPr>
              <a:t>Running Models</a:t>
            </a:r>
          </a:p>
        </p:txBody>
      </p:sp>
      <p:sp>
        <p:nvSpPr>
          <p:cNvPr id="9" name="TextBox 9"/>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0" name="TextBox 10"/>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27835">
            <a:off x="8319850" y="-936658"/>
            <a:ext cx="2215000" cy="2351834"/>
          </a:xfrm>
          <a:prstGeom prst="rect">
            <a:avLst/>
          </a:prstGeom>
        </p:spPr>
      </p:pic>
      <p:sp>
        <p:nvSpPr>
          <p:cNvPr id="3" name="AutoShape 3"/>
          <p:cNvSpPr/>
          <p:nvPr/>
        </p:nvSpPr>
        <p:spPr>
          <a:xfrm>
            <a:off x="0" y="0"/>
            <a:ext cx="9144000" cy="10761493"/>
          </a:xfrm>
          <a:prstGeom prst="rect">
            <a:avLst/>
          </a:prstGeom>
          <a:solidFill>
            <a:srgbClr val="0D3858"/>
          </a:solidFill>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30328">
            <a:off x="6186289" y="8709738"/>
            <a:ext cx="2215000" cy="2351834"/>
          </a:xfrm>
          <a:prstGeom prst="rect">
            <a:avLst/>
          </a:prstGeom>
        </p:spPr>
      </p:pic>
      <p:grpSp>
        <p:nvGrpSpPr>
          <p:cNvPr id="5" name="Group 5"/>
          <p:cNvGrpSpPr>
            <a:grpSpLocks noChangeAspect="1"/>
          </p:cNvGrpSpPr>
          <p:nvPr/>
        </p:nvGrpSpPr>
        <p:grpSpPr>
          <a:xfrm>
            <a:off x="16538843" y="9927340"/>
            <a:ext cx="719320" cy="719320"/>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grpSp>
        <p:nvGrpSpPr>
          <p:cNvPr id="7" name="Group 7"/>
          <p:cNvGrpSpPr>
            <a:grpSpLocks noChangeAspect="1"/>
          </p:cNvGrpSpPr>
          <p:nvPr/>
        </p:nvGrpSpPr>
        <p:grpSpPr>
          <a:xfrm>
            <a:off x="-355927" y="478091"/>
            <a:ext cx="711853" cy="711853"/>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4592F"/>
            </a:solidFill>
          </p:spPr>
        </p:sp>
      </p:grpSp>
      <p:grpSp>
        <p:nvGrpSpPr>
          <p:cNvPr id="9" name="Group 9"/>
          <p:cNvGrpSpPr/>
          <p:nvPr/>
        </p:nvGrpSpPr>
        <p:grpSpPr>
          <a:xfrm rot="-4060376">
            <a:off x="17258922" y="8983062"/>
            <a:ext cx="818713" cy="550477"/>
            <a:chOff x="0" y="0"/>
            <a:chExt cx="1930400" cy="1297940"/>
          </a:xfrm>
        </p:grpSpPr>
        <p:sp>
          <p:nvSpPr>
            <p:cNvPr id="10" name="Freeform 1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4592F"/>
            </a:solidFill>
          </p:spPr>
        </p:sp>
      </p:grpSp>
      <p:pic>
        <p:nvPicPr>
          <p:cNvPr id="11" name="Picture 11"/>
          <p:cNvPicPr>
            <a:picLocks noChangeAspect="1"/>
          </p:cNvPicPr>
          <p:nvPr/>
        </p:nvPicPr>
        <p:blipFill>
          <a:blip r:embed="rId6"/>
          <a:srcRect/>
          <a:stretch>
            <a:fillRect/>
          </a:stretch>
        </p:blipFill>
        <p:spPr>
          <a:xfrm>
            <a:off x="1262741" y="2545652"/>
            <a:ext cx="6904497" cy="4432200"/>
          </a:xfrm>
          <a:prstGeom prst="rect">
            <a:avLst/>
          </a:prstGeom>
        </p:spPr>
      </p:pic>
      <p:pic>
        <p:nvPicPr>
          <p:cNvPr id="12" name="Picture 12"/>
          <p:cNvPicPr>
            <a:picLocks noChangeAspect="1"/>
          </p:cNvPicPr>
          <p:nvPr/>
        </p:nvPicPr>
        <p:blipFill>
          <a:blip r:embed="rId7"/>
          <a:srcRect/>
          <a:stretch>
            <a:fillRect/>
          </a:stretch>
        </p:blipFill>
        <p:spPr>
          <a:xfrm>
            <a:off x="10511577" y="2545652"/>
            <a:ext cx="6747723" cy="4556904"/>
          </a:xfrm>
          <a:prstGeom prst="rect">
            <a:avLst/>
          </a:prstGeom>
        </p:spPr>
      </p:pic>
      <p:pic>
        <p:nvPicPr>
          <p:cNvPr id="13" name="Picture 13"/>
          <p:cNvPicPr>
            <a:picLocks noChangeAspect="1"/>
          </p:cNvPicPr>
          <p:nvPr/>
        </p:nvPicPr>
        <p:blipFill>
          <a:blip r:embed="rId8"/>
          <a:srcRect/>
          <a:stretch>
            <a:fillRect/>
          </a:stretch>
        </p:blipFill>
        <p:spPr>
          <a:xfrm>
            <a:off x="15848370" y="7444893"/>
            <a:ext cx="1670347" cy="1594137"/>
          </a:xfrm>
          <a:prstGeom prst="rect">
            <a:avLst/>
          </a:prstGeom>
        </p:spPr>
      </p:pic>
      <p:grpSp>
        <p:nvGrpSpPr>
          <p:cNvPr id="14" name="Group 14"/>
          <p:cNvGrpSpPr/>
          <p:nvPr/>
        </p:nvGrpSpPr>
        <p:grpSpPr>
          <a:xfrm>
            <a:off x="1737616" y="478091"/>
            <a:ext cx="5954747" cy="1621749"/>
            <a:chOff x="0" y="0"/>
            <a:chExt cx="7939662" cy="2162332"/>
          </a:xfrm>
        </p:grpSpPr>
        <p:sp>
          <p:nvSpPr>
            <p:cNvPr id="15" name="TextBox 15"/>
            <p:cNvSpPr txBox="1"/>
            <p:nvPr/>
          </p:nvSpPr>
          <p:spPr>
            <a:xfrm>
              <a:off x="0" y="-76200"/>
              <a:ext cx="7939662" cy="1334911"/>
            </a:xfrm>
            <a:prstGeom prst="rect">
              <a:avLst/>
            </a:prstGeom>
          </p:spPr>
          <p:txBody>
            <a:bodyPr lIns="0" tIns="0" rIns="0" bIns="0" rtlCol="0" anchor="t">
              <a:spAutoFit/>
            </a:bodyPr>
            <a:lstStyle/>
            <a:p>
              <a:pPr algn="ctr">
                <a:lnSpc>
                  <a:spcPts val="3900"/>
                </a:lnSpc>
              </a:pPr>
              <a:r>
                <a:rPr lang="en-US" sz="3000" spc="120">
                  <a:solidFill>
                    <a:srgbClr val="FFFFFF"/>
                  </a:solidFill>
                  <a:latin typeface="Telegraf Bold"/>
                </a:rPr>
                <a:t>FINAL LOGISTIC MODEL WITH </a:t>
              </a:r>
              <a:r>
                <a:rPr lang="en-US" sz="3000" spc="120">
                  <a:solidFill>
                    <a:srgbClr val="C9E265"/>
                  </a:solidFill>
                  <a:latin typeface="Telegraf Bold"/>
                </a:rPr>
                <a:t>86K </a:t>
              </a:r>
              <a:r>
                <a:rPr lang="en-US" sz="3000" spc="120">
                  <a:solidFill>
                    <a:srgbClr val="FFFFFF"/>
                  </a:solidFill>
                  <a:latin typeface="Telegraf Bold"/>
                </a:rPr>
                <a:t>ROWS</a:t>
              </a:r>
            </a:p>
          </p:txBody>
        </p:sp>
        <p:sp>
          <p:nvSpPr>
            <p:cNvPr id="16" name="TextBox 16"/>
            <p:cNvSpPr txBox="1"/>
            <p:nvPr/>
          </p:nvSpPr>
          <p:spPr>
            <a:xfrm>
              <a:off x="0" y="1507153"/>
              <a:ext cx="7939662" cy="655179"/>
            </a:xfrm>
            <a:prstGeom prst="rect">
              <a:avLst/>
            </a:prstGeom>
          </p:spPr>
          <p:txBody>
            <a:bodyPr lIns="0" tIns="0" rIns="0" bIns="0" rtlCol="0" anchor="t">
              <a:spAutoFit/>
            </a:bodyPr>
            <a:lstStyle/>
            <a:p>
              <a:pPr algn="ctr">
                <a:lnSpc>
                  <a:spcPts val="3919"/>
                </a:lnSpc>
              </a:pPr>
              <a:r>
                <a:rPr lang="en-US" sz="2800" spc="56">
                  <a:solidFill>
                    <a:srgbClr val="FFFFFF"/>
                  </a:solidFill>
                  <a:latin typeface="Telegraf"/>
                </a:rPr>
                <a:t>(Concatenated Dataset)</a:t>
              </a:r>
            </a:p>
          </p:txBody>
        </p:sp>
      </p:grpSp>
      <p:grpSp>
        <p:nvGrpSpPr>
          <p:cNvPr id="17" name="Group 17"/>
          <p:cNvGrpSpPr/>
          <p:nvPr/>
        </p:nvGrpSpPr>
        <p:grpSpPr>
          <a:xfrm>
            <a:off x="10816390" y="478091"/>
            <a:ext cx="6442910" cy="1621749"/>
            <a:chOff x="0" y="0"/>
            <a:chExt cx="8590546" cy="2162332"/>
          </a:xfrm>
        </p:grpSpPr>
        <p:sp>
          <p:nvSpPr>
            <p:cNvPr id="18" name="TextBox 18"/>
            <p:cNvSpPr txBox="1"/>
            <p:nvPr/>
          </p:nvSpPr>
          <p:spPr>
            <a:xfrm>
              <a:off x="0" y="-76200"/>
              <a:ext cx="8590546" cy="1334911"/>
            </a:xfrm>
            <a:prstGeom prst="rect">
              <a:avLst/>
            </a:prstGeom>
          </p:spPr>
          <p:txBody>
            <a:bodyPr lIns="0" tIns="0" rIns="0" bIns="0" rtlCol="0" anchor="t">
              <a:spAutoFit/>
            </a:bodyPr>
            <a:lstStyle/>
            <a:p>
              <a:pPr algn="ctr">
                <a:lnSpc>
                  <a:spcPts val="3900"/>
                </a:lnSpc>
              </a:pPr>
              <a:r>
                <a:rPr lang="en-US" sz="3000" spc="120">
                  <a:solidFill>
                    <a:srgbClr val="A63B1E"/>
                  </a:solidFill>
                  <a:latin typeface="Telegraf Bold"/>
                </a:rPr>
                <a:t>FINAL LOGISTIC MODEL WITH </a:t>
              </a:r>
              <a:r>
                <a:rPr lang="en-US" sz="3000" spc="120">
                  <a:solidFill>
                    <a:srgbClr val="008240"/>
                  </a:solidFill>
                  <a:latin typeface="Telegraf Bold"/>
                </a:rPr>
                <a:t>41K </a:t>
              </a:r>
              <a:r>
                <a:rPr lang="en-US" sz="3000" spc="120">
                  <a:solidFill>
                    <a:srgbClr val="A63B1E"/>
                  </a:solidFill>
                  <a:latin typeface="Telegraf Bold"/>
                </a:rPr>
                <a:t>ROWS </a:t>
              </a:r>
            </a:p>
          </p:txBody>
        </p:sp>
        <p:sp>
          <p:nvSpPr>
            <p:cNvPr id="19" name="TextBox 19"/>
            <p:cNvSpPr txBox="1"/>
            <p:nvPr/>
          </p:nvSpPr>
          <p:spPr>
            <a:xfrm>
              <a:off x="0" y="1507153"/>
              <a:ext cx="8590546" cy="655179"/>
            </a:xfrm>
            <a:prstGeom prst="rect">
              <a:avLst/>
            </a:prstGeom>
          </p:spPr>
          <p:txBody>
            <a:bodyPr lIns="0" tIns="0" rIns="0" bIns="0" rtlCol="0" anchor="t">
              <a:spAutoFit/>
            </a:bodyPr>
            <a:lstStyle/>
            <a:p>
              <a:pPr algn="ctr">
                <a:lnSpc>
                  <a:spcPts val="3919"/>
                </a:lnSpc>
              </a:pPr>
              <a:r>
                <a:rPr lang="en-US" sz="2800" spc="56">
                  <a:solidFill>
                    <a:srgbClr val="A63B1E"/>
                  </a:solidFill>
                  <a:latin typeface="Telegraf"/>
                </a:rPr>
                <a:t>(Subset and Updated Version)</a:t>
              </a:r>
            </a:p>
          </p:txBody>
        </p:sp>
      </p:grpSp>
      <p:sp>
        <p:nvSpPr>
          <p:cNvPr id="20" name="TextBox 20"/>
          <p:cNvSpPr txBox="1"/>
          <p:nvPr/>
        </p:nvSpPr>
        <p:spPr>
          <a:xfrm>
            <a:off x="2256773" y="7200195"/>
            <a:ext cx="3994359" cy="2863483"/>
          </a:xfrm>
          <a:prstGeom prst="rect">
            <a:avLst/>
          </a:prstGeom>
        </p:spPr>
        <p:txBody>
          <a:bodyPr lIns="0" tIns="0" rIns="0" bIns="0" rtlCol="0" anchor="t">
            <a:spAutoFit/>
          </a:bodyPr>
          <a:lstStyle/>
          <a:p>
            <a:pPr marL="438305" lvl="1" indent="-219153">
              <a:lnSpc>
                <a:spcPts val="2842"/>
              </a:lnSpc>
              <a:buFont typeface="Arial"/>
              <a:buChar char="•"/>
            </a:pPr>
            <a:r>
              <a:rPr lang="en-US" sz="2030" spc="40">
                <a:solidFill>
                  <a:srgbClr val="F6F6F6"/>
                </a:solidFill>
                <a:latin typeface="Telegraf"/>
              </a:rPr>
              <a:t>Best Predictors: </a:t>
            </a:r>
            <a:r>
              <a:rPr lang="en-US" sz="2030" spc="40">
                <a:solidFill>
                  <a:srgbClr val="F4592F"/>
                </a:solidFill>
                <a:latin typeface="Telegraf"/>
              </a:rPr>
              <a:t>poutcome, month, emp.var.rate and contact</a:t>
            </a:r>
          </a:p>
          <a:p>
            <a:pPr marL="438305" lvl="1" indent="-219153">
              <a:lnSpc>
                <a:spcPts val="2842"/>
              </a:lnSpc>
              <a:buFont typeface="Arial"/>
              <a:buChar char="•"/>
            </a:pPr>
            <a:r>
              <a:rPr lang="en-US" sz="2030" spc="40">
                <a:solidFill>
                  <a:srgbClr val="F6F6F6"/>
                </a:solidFill>
                <a:latin typeface="Telegraf"/>
              </a:rPr>
              <a:t>AUC: 0.7799</a:t>
            </a:r>
          </a:p>
          <a:p>
            <a:pPr marL="438305" lvl="1" indent="-219153">
              <a:lnSpc>
                <a:spcPts val="2842"/>
              </a:lnSpc>
              <a:buFont typeface="Arial"/>
              <a:buChar char="•"/>
            </a:pPr>
            <a:r>
              <a:rPr lang="en-US" sz="2030" spc="40">
                <a:solidFill>
                  <a:srgbClr val="F6F6F6"/>
                </a:solidFill>
                <a:latin typeface="Telegraf"/>
              </a:rPr>
              <a:t>Precision: 0.68</a:t>
            </a:r>
          </a:p>
          <a:p>
            <a:pPr marL="438305" lvl="1" indent="-219153">
              <a:lnSpc>
                <a:spcPts val="2842"/>
              </a:lnSpc>
              <a:buFont typeface="Arial"/>
              <a:buChar char="•"/>
            </a:pPr>
            <a:r>
              <a:rPr lang="en-US" sz="2030" spc="40">
                <a:solidFill>
                  <a:srgbClr val="F6F6F6"/>
                </a:solidFill>
                <a:latin typeface="Telegraf"/>
              </a:rPr>
              <a:t>Recall: 0.164</a:t>
            </a:r>
          </a:p>
          <a:p>
            <a:pPr marL="438305" lvl="1" indent="-219153">
              <a:lnSpc>
                <a:spcPts val="2842"/>
              </a:lnSpc>
              <a:buFont typeface="Arial"/>
              <a:buChar char="•"/>
            </a:pPr>
            <a:r>
              <a:rPr lang="en-US" sz="2030" spc="40">
                <a:solidFill>
                  <a:srgbClr val="F6F6F6"/>
                </a:solidFill>
                <a:latin typeface="Telegraf"/>
              </a:rPr>
              <a:t>Accuracy: 0.89</a:t>
            </a:r>
          </a:p>
          <a:p>
            <a:pPr marL="438306" lvl="1" indent="-219153">
              <a:lnSpc>
                <a:spcPts val="2842"/>
              </a:lnSpc>
              <a:buFont typeface="Arial"/>
              <a:buChar char="•"/>
            </a:pPr>
            <a:r>
              <a:rPr lang="en-US" sz="2030" spc="40">
                <a:solidFill>
                  <a:srgbClr val="F6F6F6"/>
                </a:solidFill>
                <a:latin typeface="Telegraf"/>
              </a:rPr>
              <a:t>High Missing Values</a:t>
            </a:r>
          </a:p>
        </p:txBody>
      </p:sp>
      <p:sp>
        <p:nvSpPr>
          <p:cNvPr id="21" name="TextBox 21"/>
          <p:cNvSpPr txBox="1"/>
          <p:nvPr/>
        </p:nvSpPr>
        <p:spPr>
          <a:xfrm>
            <a:off x="11847657" y="7200195"/>
            <a:ext cx="4489659" cy="2863483"/>
          </a:xfrm>
          <a:prstGeom prst="rect">
            <a:avLst/>
          </a:prstGeom>
        </p:spPr>
        <p:txBody>
          <a:bodyPr lIns="0" tIns="0" rIns="0" bIns="0" rtlCol="0" anchor="t">
            <a:spAutoFit/>
          </a:bodyPr>
          <a:lstStyle/>
          <a:p>
            <a:pPr marL="438305" lvl="1" indent="-219153">
              <a:lnSpc>
                <a:spcPts val="2842"/>
              </a:lnSpc>
              <a:buFont typeface="Arial"/>
              <a:buChar char="•"/>
            </a:pPr>
            <a:r>
              <a:rPr lang="en-US" sz="2030" spc="40">
                <a:solidFill>
                  <a:srgbClr val="0D3858"/>
                </a:solidFill>
                <a:latin typeface="Telegraf"/>
              </a:rPr>
              <a:t>Best Predictors: </a:t>
            </a:r>
            <a:r>
              <a:rPr lang="en-US" sz="2030" spc="40">
                <a:solidFill>
                  <a:srgbClr val="F4592F"/>
                </a:solidFill>
                <a:latin typeface="Telegraf"/>
              </a:rPr>
              <a:t>emp.var.rate, cons.price.idx, month and contact</a:t>
            </a:r>
          </a:p>
          <a:p>
            <a:pPr marL="438305" lvl="1" indent="-219153">
              <a:lnSpc>
                <a:spcPts val="2842"/>
              </a:lnSpc>
              <a:buFont typeface="Arial"/>
              <a:buChar char="•"/>
            </a:pPr>
            <a:r>
              <a:rPr lang="en-US" sz="2030" spc="40">
                <a:solidFill>
                  <a:srgbClr val="008240"/>
                </a:solidFill>
                <a:latin typeface="Telegraf Bold"/>
              </a:rPr>
              <a:t>AUC: 0.7992</a:t>
            </a:r>
          </a:p>
          <a:p>
            <a:pPr marL="438305" lvl="1" indent="-219153">
              <a:lnSpc>
                <a:spcPts val="2842"/>
              </a:lnSpc>
              <a:buFont typeface="Arial"/>
              <a:buChar char="•"/>
            </a:pPr>
            <a:r>
              <a:rPr lang="en-US" sz="2030" spc="40">
                <a:solidFill>
                  <a:srgbClr val="0D3858"/>
                </a:solidFill>
                <a:latin typeface="Telegraf"/>
              </a:rPr>
              <a:t>Precision: 0.65</a:t>
            </a:r>
          </a:p>
          <a:p>
            <a:pPr marL="438305" lvl="1" indent="-219153">
              <a:lnSpc>
                <a:spcPts val="2842"/>
              </a:lnSpc>
              <a:buFont typeface="Arial"/>
              <a:buChar char="•"/>
            </a:pPr>
            <a:r>
              <a:rPr lang="en-US" sz="2030" spc="40">
                <a:solidFill>
                  <a:srgbClr val="008240"/>
                </a:solidFill>
                <a:latin typeface="Telegraf Bold"/>
              </a:rPr>
              <a:t>Recall: 0.24</a:t>
            </a:r>
          </a:p>
          <a:p>
            <a:pPr marL="438305" lvl="1" indent="-219153">
              <a:lnSpc>
                <a:spcPts val="2842"/>
              </a:lnSpc>
              <a:buFont typeface="Arial"/>
              <a:buChar char="•"/>
            </a:pPr>
            <a:r>
              <a:rPr lang="en-US" sz="2030" spc="40">
                <a:solidFill>
                  <a:srgbClr val="0D3858"/>
                </a:solidFill>
                <a:latin typeface="Telegraf"/>
              </a:rPr>
              <a:t>Accuracy: 0.896</a:t>
            </a:r>
          </a:p>
          <a:p>
            <a:pPr marL="438306" lvl="1" indent="-219153">
              <a:lnSpc>
                <a:spcPts val="2842"/>
              </a:lnSpc>
              <a:buFont typeface="Arial"/>
              <a:buChar char="•"/>
            </a:pPr>
            <a:r>
              <a:rPr lang="en-US" sz="2030" spc="40">
                <a:solidFill>
                  <a:srgbClr val="0D3858"/>
                </a:solidFill>
                <a:latin typeface="Telegraf"/>
              </a:rPr>
              <a:t>Low Missing Values</a:t>
            </a:r>
          </a:p>
        </p:txBody>
      </p:sp>
      <p:sp>
        <p:nvSpPr>
          <p:cNvPr id="22" name="TextBox 22"/>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23" name="TextBox 23"/>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0D3858"/>
                </a:solidFill>
                <a:latin typeface="Open Sans Bold"/>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63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9433510" y="2172195"/>
            <a:ext cx="8303150" cy="7497697"/>
          </a:xfrm>
          <a:prstGeom prst="rect">
            <a:avLst/>
          </a:prstGeom>
        </p:spPr>
      </p:pic>
      <p:grpSp>
        <p:nvGrpSpPr>
          <p:cNvPr id="3" name="Group 3"/>
          <p:cNvGrpSpPr>
            <a:grpSpLocks noChangeAspect="1"/>
          </p:cNvGrpSpPr>
          <p:nvPr/>
        </p:nvGrpSpPr>
        <p:grpSpPr>
          <a:xfrm>
            <a:off x="6602982" y="533400"/>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50632" y="6169972"/>
            <a:ext cx="1589367" cy="1687552"/>
          </a:xfrm>
          <a:prstGeom prst="rect">
            <a:avLst/>
          </a:prstGeom>
        </p:spPr>
      </p:pic>
      <p:pic>
        <p:nvPicPr>
          <p:cNvPr id="6" name="Picture 6"/>
          <p:cNvPicPr>
            <a:picLocks noChangeAspect="1"/>
          </p:cNvPicPr>
          <p:nvPr/>
        </p:nvPicPr>
        <p:blipFill>
          <a:blip r:embed="rId6">
            <a:alphaModFix amt="1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94663" y="7200900"/>
            <a:ext cx="4114800" cy="4114800"/>
          </a:xfrm>
          <a:prstGeom prst="rect">
            <a:avLst/>
          </a:prstGeom>
        </p:spPr>
      </p:pic>
      <p:pic>
        <p:nvPicPr>
          <p:cNvPr id="7" name="Picture 7"/>
          <p:cNvPicPr>
            <a:picLocks noChangeAspect="1"/>
          </p:cNvPicPr>
          <p:nvPr/>
        </p:nvPicPr>
        <p:blipFill>
          <a:blip r:embed="rId8"/>
          <a:srcRect/>
          <a:stretch>
            <a:fillRect/>
          </a:stretch>
        </p:blipFill>
        <p:spPr>
          <a:xfrm>
            <a:off x="771525" y="1481461"/>
            <a:ext cx="7555889" cy="8325532"/>
          </a:xfrm>
          <a:prstGeom prst="rect">
            <a:avLst/>
          </a:prstGeom>
        </p:spPr>
      </p:pic>
      <p:sp>
        <p:nvSpPr>
          <p:cNvPr id="8" name="TextBox 8"/>
          <p:cNvSpPr txBox="1"/>
          <p:nvPr/>
        </p:nvSpPr>
        <p:spPr>
          <a:xfrm>
            <a:off x="10866926" y="4016996"/>
            <a:ext cx="5827319" cy="4501095"/>
          </a:xfrm>
          <a:prstGeom prst="rect">
            <a:avLst/>
          </a:prstGeom>
        </p:spPr>
        <p:txBody>
          <a:bodyPr lIns="0" tIns="0" rIns="0" bIns="0" rtlCol="0" anchor="t">
            <a:spAutoFit/>
          </a:bodyPr>
          <a:lstStyle/>
          <a:p>
            <a:pPr marL="612494" lvl="1" indent="-306247">
              <a:lnSpc>
                <a:spcPts val="3971"/>
              </a:lnSpc>
              <a:buFont typeface="Arial"/>
              <a:buChar char="•"/>
            </a:pPr>
            <a:r>
              <a:rPr lang="en-US" sz="2836" spc="56">
                <a:solidFill>
                  <a:srgbClr val="202F50"/>
                </a:solidFill>
                <a:latin typeface="Telegraf"/>
              </a:rPr>
              <a:t>5 Elements with different behavior observed</a:t>
            </a:r>
          </a:p>
          <a:p>
            <a:pPr marL="612494" lvl="1" indent="-306247">
              <a:lnSpc>
                <a:spcPts val="3971"/>
              </a:lnSpc>
              <a:buFont typeface="Arial"/>
              <a:buChar char="•"/>
            </a:pPr>
            <a:r>
              <a:rPr lang="en-US" sz="2836" spc="56">
                <a:solidFill>
                  <a:srgbClr val="202F50"/>
                </a:solidFill>
                <a:latin typeface="Telegraf"/>
              </a:rPr>
              <a:t>Applying PCA on emp.var, cons.price, cons.conf, Euribor, and nr.employed</a:t>
            </a:r>
          </a:p>
          <a:p>
            <a:pPr marL="612494" lvl="1" indent="-306247">
              <a:lnSpc>
                <a:spcPts val="3971"/>
              </a:lnSpc>
              <a:buFont typeface="Arial"/>
              <a:buChar char="•"/>
            </a:pPr>
            <a:r>
              <a:rPr lang="en-US" sz="2836" spc="56">
                <a:solidFill>
                  <a:srgbClr val="202F50"/>
                </a:solidFill>
                <a:latin typeface="Telegraf"/>
              </a:rPr>
              <a:t>Variation captured with </a:t>
            </a:r>
            <a:r>
              <a:rPr lang="en-US" sz="2836" spc="56">
                <a:solidFill>
                  <a:srgbClr val="202F50"/>
                </a:solidFill>
                <a:latin typeface="Telegraf Bold"/>
              </a:rPr>
              <a:t>3</a:t>
            </a:r>
            <a:r>
              <a:rPr lang="en-US" sz="2836" spc="56">
                <a:solidFill>
                  <a:srgbClr val="202F50"/>
                </a:solidFill>
                <a:latin typeface="Telegraf"/>
              </a:rPr>
              <a:t> new PCA Elements.</a:t>
            </a:r>
          </a:p>
          <a:p>
            <a:pPr marL="612495" lvl="1" indent="-306247">
              <a:lnSpc>
                <a:spcPts val="3971"/>
              </a:lnSpc>
              <a:buFont typeface="Arial"/>
              <a:buChar char="•"/>
            </a:pPr>
            <a:r>
              <a:rPr lang="en-US" sz="2836" spc="56">
                <a:solidFill>
                  <a:srgbClr val="202F50"/>
                </a:solidFill>
                <a:latin typeface="Telegraf"/>
              </a:rPr>
              <a:t>Used the new elements in the model </a:t>
            </a:r>
            <a:r>
              <a:rPr lang="en-US" sz="2836" spc="56">
                <a:solidFill>
                  <a:srgbClr val="202F50"/>
                </a:solidFill>
                <a:latin typeface="Telegraf Bold"/>
              </a:rPr>
              <a:t>Prin1, Prin2 and Prin3</a:t>
            </a:r>
            <a:r>
              <a:rPr lang="en-US" sz="2836" spc="56">
                <a:solidFill>
                  <a:srgbClr val="202F50"/>
                </a:solidFill>
                <a:latin typeface="Telegraf"/>
              </a:rPr>
              <a:t> </a:t>
            </a:r>
          </a:p>
        </p:txBody>
      </p:sp>
      <p:sp>
        <p:nvSpPr>
          <p:cNvPr id="9" name="TextBox 9"/>
          <p:cNvSpPr txBox="1"/>
          <p:nvPr/>
        </p:nvSpPr>
        <p:spPr>
          <a:xfrm>
            <a:off x="9024982" y="713111"/>
            <a:ext cx="8854490" cy="1479550"/>
          </a:xfrm>
          <a:prstGeom prst="rect">
            <a:avLst/>
          </a:prstGeom>
        </p:spPr>
        <p:txBody>
          <a:bodyPr lIns="0" tIns="0" rIns="0" bIns="0" rtlCol="0" anchor="t">
            <a:spAutoFit/>
          </a:bodyPr>
          <a:lstStyle/>
          <a:p>
            <a:pPr>
              <a:lnSpc>
                <a:spcPts val="5609"/>
              </a:lnSpc>
            </a:pPr>
            <a:r>
              <a:rPr lang="en-US" sz="4674">
                <a:solidFill>
                  <a:srgbClr val="F6F6F6"/>
                </a:solidFill>
                <a:latin typeface="Telegraf Bold"/>
              </a:rPr>
              <a:t>Correlation and Creating</a:t>
            </a:r>
          </a:p>
          <a:p>
            <a:pPr>
              <a:lnSpc>
                <a:spcPts val="5609"/>
              </a:lnSpc>
            </a:pPr>
            <a:r>
              <a:rPr lang="en-US" sz="4674">
                <a:solidFill>
                  <a:srgbClr val="F6F6F6"/>
                </a:solidFill>
                <a:latin typeface="Telegraf Bold"/>
              </a:rPr>
              <a:t>PCA Elements</a:t>
            </a:r>
          </a:p>
        </p:txBody>
      </p:sp>
      <p:sp>
        <p:nvSpPr>
          <p:cNvPr id="10" name="TextBox 10"/>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1" name="TextBox 11"/>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27835">
            <a:off x="8319850" y="-936658"/>
            <a:ext cx="2215000" cy="2351834"/>
          </a:xfrm>
          <a:prstGeom prst="rect">
            <a:avLst/>
          </a:prstGeom>
        </p:spPr>
      </p:pic>
      <p:sp>
        <p:nvSpPr>
          <p:cNvPr id="3" name="AutoShape 3"/>
          <p:cNvSpPr/>
          <p:nvPr/>
        </p:nvSpPr>
        <p:spPr>
          <a:xfrm>
            <a:off x="0" y="0"/>
            <a:ext cx="9144000" cy="10761493"/>
          </a:xfrm>
          <a:prstGeom prst="rect">
            <a:avLst/>
          </a:prstGeom>
          <a:solidFill>
            <a:srgbClr val="202F50"/>
          </a:solidFill>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30328">
            <a:off x="9454936" y="8939836"/>
            <a:ext cx="2215000" cy="2351834"/>
          </a:xfrm>
          <a:prstGeom prst="rect">
            <a:avLst/>
          </a:prstGeom>
        </p:spPr>
      </p:pic>
      <p:grpSp>
        <p:nvGrpSpPr>
          <p:cNvPr id="5" name="Group 5"/>
          <p:cNvGrpSpPr>
            <a:grpSpLocks noChangeAspect="1"/>
          </p:cNvGrpSpPr>
          <p:nvPr/>
        </p:nvGrpSpPr>
        <p:grpSpPr>
          <a:xfrm>
            <a:off x="16538843" y="9927340"/>
            <a:ext cx="719320" cy="719320"/>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grpSp>
        <p:nvGrpSpPr>
          <p:cNvPr id="7" name="Group 7"/>
          <p:cNvGrpSpPr>
            <a:grpSpLocks noChangeAspect="1"/>
          </p:cNvGrpSpPr>
          <p:nvPr/>
        </p:nvGrpSpPr>
        <p:grpSpPr>
          <a:xfrm>
            <a:off x="-355927" y="478091"/>
            <a:ext cx="711853" cy="711853"/>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4592F"/>
            </a:solidFill>
          </p:spPr>
        </p:sp>
      </p:grpSp>
      <p:grpSp>
        <p:nvGrpSpPr>
          <p:cNvPr id="9" name="Group 9"/>
          <p:cNvGrpSpPr/>
          <p:nvPr/>
        </p:nvGrpSpPr>
        <p:grpSpPr>
          <a:xfrm rot="-4060376">
            <a:off x="17258922" y="8983062"/>
            <a:ext cx="818713" cy="550477"/>
            <a:chOff x="0" y="0"/>
            <a:chExt cx="1930400" cy="1297940"/>
          </a:xfrm>
        </p:grpSpPr>
        <p:sp>
          <p:nvSpPr>
            <p:cNvPr id="10" name="Freeform 1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4592F"/>
            </a:solidFill>
          </p:spPr>
        </p:sp>
      </p:grpSp>
      <p:pic>
        <p:nvPicPr>
          <p:cNvPr id="11" name="Picture 11"/>
          <p:cNvPicPr>
            <a:picLocks noChangeAspect="1"/>
          </p:cNvPicPr>
          <p:nvPr/>
        </p:nvPicPr>
        <p:blipFill>
          <a:blip r:embed="rId6"/>
          <a:srcRect/>
          <a:stretch>
            <a:fillRect/>
          </a:stretch>
        </p:blipFill>
        <p:spPr>
          <a:xfrm>
            <a:off x="1276580" y="2610324"/>
            <a:ext cx="6747723" cy="4556904"/>
          </a:xfrm>
          <a:prstGeom prst="rect">
            <a:avLst/>
          </a:prstGeom>
        </p:spPr>
      </p:pic>
      <p:pic>
        <p:nvPicPr>
          <p:cNvPr id="12" name="Picture 12"/>
          <p:cNvPicPr>
            <a:picLocks noChangeAspect="1"/>
          </p:cNvPicPr>
          <p:nvPr/>
        </p:nvPicPr>
        <p:blipFill>
          <a:blip r:embed="rId7"/>
          <a:srcRect/>
          <a:stretch>
            <a:fillRect/>
          </a:stretch>
        </p:blipFill>
        <p:spPr>
          <a:xfrm>
            <a:off x="6875820" y="7868205"/>
            <a:ext cx="1670347" cy="1594137"/>
          </a:xfrm>
          <a:prstGeom prst="rect">
            <a:avLst/>
          </a:prstGeom>
        </p:spPr>
      </p:pic>
      <p:pic>
        <p:nvPicPr>
          <p:cNvPr id="13" name="Picture 13"/>
          <p:cNvPicPr>
            <a:picLocks noChangeAspect="1"/>
          </p:cNvPicPr>
          <p:nvPr/>
        </p:nvPicPr>
        <p:blipFill>
          <a:blip r:embed="rId8"/>
          <a:srcRect/>
          <a:stretch>
            <a:fillRect/>
          </a:stretch>
        </p:blipFill>
        <p:spPr>
          <a:xfrm>
            <a:off x="10471448" y="2610324"/>
            <a:ext cx="6986958" cy="4461369"/>
          </a:xfrm>
          <a:prstGeom prst="rect">
            <a:avLst/>
          </a:prstGeom>
        </p:spPr>
      </p:pic>
      <p:grpSp>
        <p:nvGrpSpPr>
          <p:cNvPr id="14" name="Group 14"/>
          <p:cNvGrpSpPr/>
          <p:nvPr/>
        </p:nvGrpSpPr>
        <p:grpSpPr>
          <a:xfrm>
            <a:off x="1267055" y="834018"/>
            <a:ext cx="5954747" cy="1621749"/>
            <a:chOff x="0" y="0"/>
            <a:chExt cx="7939662" cy="2162332"/>
          </a:xfrm>
        </p:grpSpPr>
        <p:sp>
          <p:nvSpPr>
            <p:cNvPr id="15" name="TextBox 15"/>
            <p:cNvSpPr txBox="1"/>
            <p:nvPr/>
          </p:nvSpPr>
          <p:spPr>
            <a:xfrm>
              <a:off x="0" y="-76200"/>
              <a:ext cx="7939662" cy="1334911"/>
            </a:xfrm>
            <a:prstGeom prst="rect">
              <a:avLst/>
            </a:prstGeom>
          </p:spPr>
          <p:txBody>
            <a:bodyPr lIns="0" tIns="0" rIns="0" bIns="0" rtlCol="0" anchor="t">
              <a:spAutoFit/>
            </a:bodyPr>
            <a:lstStyle/>
            <a:p>
              <a:pPr algn="ctr">
                <a:lnSpc>
                  <a:spcPts val="3900"/>
                </a:lnSpc>
              </a:pPr>
              <a:r>
                <a:rPr lang="en-US" sz="3000" spc="120">
                  <a:solidFill>
                    <a:srgbClr val="FFFFFF"/>
                  </a:solidFill>
                  <a:latin typeface="Telegraf Bold"/>
                </a:rPr>
                <a:t>LOGISTIC MODEL WITH NON PCA ELEMENTS</a:t>
              </a:r>
            </a:p>
          </p:txBody>
        </p:sp>
        <p:sp>
          <p:nvSpPr>
            <p:cNvPr id="16" name="TextBox 16"/>
            <p:cNvSpPr txBox="1"/>
            <p:nvPr/>
          </p:nvSpPr>
          <p:spPr>
            <a:xfrm>
              <a:off x="0" y="1507153"/>
              <a:ext cx="7939662" cy="655179"/>
            </a:xfrm>
            <a:prstGeom prst="rect">
              <a:avLst/>
            </a:prstGeom>
          </p:spPr>
          <p:txBody>
            <a:bodyPr lIns="0" tIns="0" rIns="0" bIns="0" rtlCol="0" anchor="t">
              <a:spAutoFit/>
            </a:bodyPr>
            <a:lstStyle/>
            <a:p>
              <a:pPr algn="ctr">
                <a:lnSpc>
                  <a:spcPts val="3919"/>
                </a:lnSpc>
              </a:pPr>
              <a:r>
                <a:rPr lang="en-US" sz="2800" spc="56">
                  <a:solidFill>
                    <a:srgbClr val="FFFFFF"/>
                  </a:solidFill>
                  <a:latin typeface="Telegraf"/>
                </a:rPr>
                <a:t>(Subset and Updated Version)</a:t>
              </a:r>
            </a:p>
          </p:txBody>
        </p:sp>
      </p:grpSp>
      <p:grpSp>
        <p:nvGrpSpPr>
          <p:cNvPr id="17" name="Group 17"/>
          <p:cNvGrpSpPr/>
          <p:nvPr/>
        </p:nvGrpSpPr>
        <p:grpSpPr>
          <a:xfrm>
            <a:off x="11031350" y="834018"/>
            <a:ext cx="5867152" cy="1621749"/>
            <a:chOff x="0" y="0"/>
            <a:chExt cx="7822870" cy="2162332"/>
          </a:xfrm>
        </p:grpSpPr>
        <p:sp>
          <p:nvSpPr>
            <p:cNvPr id="18" name="TextBox 18"/>
            <p:cNvSpPr txBox="1"/>
            <p:nvPr/>
          </p:nvSpPr>
          <p:spPr>
            <a:xfrm>
              <a:off x="0" y="-76200"/>
              <a:ext cx="7822870" cy="1334911"/>
            </a:xfrm>
            <a:prstGeom prst="rect">
              <a:avLst/>
            </a:prstGeom>
          </p:spPr>
          <p:txBody>
            <a:bodyPr lIns="0" tIns="0" rIns="0" bIns="0" rtlCol="0" anchor="t">
              <a:spAutoFit/>
            </a:bodyPr>
            <a:lstStyle/>
            <a:p>
              <a:pPr algn="ctr">
                <a:lnSpc>
                  <a:spcPts val="3900"/>
                </a:lnSpc>
              </a:pPr>
              <a:r>
                <a:rPr lang="en-US" sz="3000" spc="120">
                  <a:solidFill>
                    <a:srgbClr val="A63B1E"/>
                  </a:solidFill>
                  <a:latin typeface="Telegraf Bold"/>
                </a:rPr>
                <a:t>LOGISTIC MODEL WITH PCA ELEMENTS</a:t>
              </a:r>
            </a:p>
          </p:txBody>
        </p:sp>
        <p:sp>
          <p:nvSpPr>
            <p:cNvPr id="19" name="TextBox 19"/>
            <p:cNvSpPr txBox="1"/>
            <p:nvPr/>
          </p:nvSpPr>
          <p:spPr>
            <a:xfrm>
              <a:off x="0" y="1507153"/>
              <a:ext cx="7822870" cy="655179"/>
            </a:xfrm>
            <a:prstGeom prst="rect">
              <a:avLst/>
            </a:prstGeom>
          </p:spPr>
          <p:txBody>
            <a:bodyPr lIns="0" tIns="0" rIns="0" bIns="0" rtlCol="0" anchor="t">
              <a:spAutoFit/>
            </a:bodyPr>
            <a:lstStyle/>
            <a:p>
              <a:pPr algn="ctr">
                <a:lnSpc>
                  <a:spcPts val="3919"/>
                </a:lnSpc>
              </a:pPr>
              <a:r>
                <a:rPr lang="en-US" sz="2800" spc="56">
                  <a:solidFill>
                    <a:srgbClr val="A63B1E"/>
                  </a:solidFill>
                  <a:latin typeface="Telegraf"/>
                </a:rPr>
                <a:t>(Subset and Updated Version)</a:t>
              </a:r>
            </a:p>
          </p:txBody>
        </p:sp>
      </p:grpSp>
      <p:sp>
        <p:nvSpPr>
          <p:cNvPr id="20" name="TextBox 20"/>
          <p:cNvSpPr txBox="1"/>
          <p:nvPr/>
        </p:nvSpPr>
        <p:spPr>
          <a:xfrm>
            <a:off x="11967747" y="7844063"/>
            <a:ext cx="3994359" cy="1795343"/>
          </a:xfrm>
          <a:prstGeom prst="rect">
            <a:avLst/>
          </a:prstGeom>
        </p:spPr>
        <p:txBody>
          <a:bodyPr lIns="0" tIns="0" rIns="0" bIns="0" rtlCol="0" anchor="t">
            <a:spAutoFit/>
          </a:bodyPr>
          <a:lstStyle/>
          <a:p>
            <a:pPr marL="438305" lvl="1" indent="-219153">
              <a:lnSpc>
                <a:spcPts val="2842"/>
              </a:lnSpc>
              <a:buFont typeface="Arial"/>
              <a:buChar char="•"/>
            </a:pPr>
            <a:r>
              <a:rPr lang="en-US" sz="2030" spc="40">
                <a:solidFill>
                  <a:srgbClr val="202F50"/>
                </a:solidFill>
                <a:latin typeface="Telegraf"/>
              </a:rPr>
              <a:t>Best Predictors: </a:t>
            </a:r>
            <a:r>
              <a:rPr lang="en-US" sz="2030" spc="40">
                <a:solidFill>
                  <a:srgbClr val="F4592F"/>
                </a:solidFill>
                <a:latin typeface="Telegraf"/>
              </a:rPr>
              <a:t>Prin1, month, Prin 3, poutcome 2</a:t>
            </a:r>
          </a:p>
          <a:p>
            <a:pPr marL="438305" lvl="1" indent="-219153">
              <a:lnSpc>
                <a:spcPts val="2842"/>
              </a:lnSpc>
              <a:buFont typeface="Arial"/>
              <a:buChar char="•"/>
            </a:pPr>
            <a:r>
              <a:rPr lang="en-US" sz="2030" spc="40">
                <a:solidFill>
                  <a:srgbClr val="202F50"/>
                </a:solidFill>
                <a:latin typeface="Telegraf"/>
              </a:rPr>
              <a:t>AUC: 0.7958</a:t>
            </a:r>
          </a:p>
          <a:p>
            <a:pPr marL="438305" lvl="1" indent="-219153">
              <a:lnSpc>
                <a:spcPts val="2842"/>
              </a:lnSpc>
              <a:buFont typeface="Arial"/>
              <a:buChar char="•"/>
            </a:pPr>
            <a:r>
              <a:rPr lang="en-US" sz="2030" spc="40">
                <a:solidFill>
                  <a:srgbClr val="202F50"/>
                </a:solidFill>
                <a:latin typeface="Telegraf"/>
              </a:rPr>
              <a:t>Lesser Transparency</a:t>
            </a:r>
          </a:p>
          <a:p>
            <a:pPr>
              <a:lnSpc>
                <a:spcPts val="2842"/>
              </a:lnSpc>
            </a:pPr>
            <a:endParaRPr lang="en-US" sz="2030" spc="40">
              <a:solidFill>
                <a:srgbClr val="202F50"/>
              </a:solidFill>
              <a:latin typeface="Telegraf"/>
            </a:endParaRPr>
          </a:p>
        </p:txBody>
      </p:sp>
      <p:sp>
        <p:nvSpPr>
          <p:cNvPr id="21" name="TextBox 21"/>
          <p:cNvSpPr txBox="1"/>
          <p:nvPr/>
        </p:nvSpPr>
        <p:spPr>
          <a:xfrm>
            <a:off x="2570217" y="7504167"/>
            <a:ext cx="4489659" cy="1795343"/>
          </a:xfrm>
          <a:prstGeom prst="rect">
            <a:avLst/>
          </a:prstGeom>
        </p:spPr>
        <p:txBody>
          <a:bodyPr lIns="0" tIns="0" rIns="0" bIns="0" rtlCol="0" anchor="t">
            <a:spAutoFit/>
          </a:bodyPr>
          <a:lstStyle/>
          <a:p>
            <a:pPr marL="438305" lvl="1" indent="-219153">
              <a:lnSpc>
                <a:spcPts val="2842"/>
              </a:lnSpc>
              <a:buFont typeface="Arial"/>
              <a:buChar char="•"/>
            </a:pPr>
            <a:r>
              <a:rPr lang="en-US" sz="2030" spc="40">
                <a:solidFill>
                  <a:srgbClr val="FFFFFF"/>
                </a:solidFill>
                <a:latin typeface="Telegraf"/>
              </a:rPr>
              <a:t>Best Predictors:</a:t>
            </a:r>
            <a:r>
              <a:rPr lang="en-US" sz="2030" spc="40">
                <a:solidFill>
                  <a:srgbClr val="0D3858"/>
                </a:solidFill>
                <a:latin typeface="Telegraf"/>
              </a:rPr>
              <a:t> </a:t>
            </a:r>
            <a:r>
              <a:rPr lang="en-US" sz="2030" spc="40">
                <a:solidFill>
                  <a:srgbClr val="F4592F"/>
                </a:solidFill>
                <a:latin typeface="Telegraf"/>
              </a:rPr>
              <a:t>emp.var.rate, cons.price.idx, month and contact</a:t>
            </a:r>
          </a:p>
          <a:p>
            <a:pPr marL="438305" lvl="1" indent="-219153">
              <a:lnSpc>
                <a:spcPts val="2842"/>
              </a:lnSpc>
              <a:buFont typeface="Arial"/>
              <a:buChar char="•"/>
            </a:pPr>
            <a:r>
              <a:rPr lang="en-US" sz="2030" spc="40">
                <a:solidFill>
                  <a:srgbClr val="C9E265"/>
                </a:solidFill>
                <a:latin typeface="Telegraf Bold"/>
              </a:rPr>
              <a:t>AUC: 0.7992</a:t>
            </a:r>
          </a:p>
          <a:p>
            <a:pPr marL="438306" lvl="1" indent="-219153">
              <a:lnSpc>
                <a:spcPts val="2842"/>
              </a:lnSpc>
              <a:buFont typeface="Arial"/>
              <a:buChar char="•"/>
            </a:pPr>
            <a:r>
              <a:rPr lang="en-US" sz="2030" spc="40">
                <a:solidFill>
                  <a:srgbClr val="FFFFFF"/>
                </a:solidFill>
                <a:latin typeface="Telegraf"/>
              </a:rPr>
              <a:t>Better Transparency</a:t>
            </a:r>
          </a:p>
        </p:txBody>
      </p:sp>
      <p:sp>
        <p:nvSpPr>
          <p:cNvPr id="22" name="TextBox 22"/>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23" name="TextBox 23"/>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0D3858"/>
                </a:solidFill>
                <a:latin typeface="Open Sans Bold"/>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63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27835">
            <a:off x="8319850" y="-936658"/>
            <a:ext cx="2215000" cy="2351834"/>
          </a:xfrm>
          <a:prstGeom prst="rect">
            <a:avLst/>
          </a:prstGeom>
        </p:spPr>
      </p:pic>
      <p:sp>
        <p:nvSpPr>
          <p:cNvPr id="3" name="AutoShape 3"/>
          <p:cNvSpPr/>
          <p:nvPr/>
        </p:nvSpPr>
        <p:spPr>
          <a:xfrm>
            <a:off x="0" y="0"/>
            <a:ext cx="9144000" cy="10761493"/>
          </a:xfrm>
          <a:prstGeom prst="rect">
            <a:avLst/>
          </a:prstGeom>
          <a:solidFill>
            <a:srgbClr val="202F50"/>
          </a:solidFill>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30328">
            <a:off x="6186289" y="8709738"/>
            <a:ext cx="2215000" cy="2351834"/>
          </a:xfrm>
          <a:prstGeom prst="rect">
            <a:avLst/>
          </a:prstGeom>
        </p:spPr>
      </p:pic>
      <p:grpSp>
        <p:nvGrpSpPr>
          <p:cNvPr id="5" name="Group 5"/>
          <p:cNvGrpSpPr>
            <a:grpSpLocks noChangeAspect="1"/>
          </p:cNvGrpSpPr>
          <p:nvPr/>
        </p:nvGrpSpPr>
        <p:grpSpPr>
          <a:xfrm>
            <a:off x="16538843" y="9927340"/>
            <a:ext cx="719320" cy="719320"/>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grpSp>
        <p:nvGrpSpPr>
          <p:cNvPr id="7" name="Group 7"/>
          <p:cNvGrpSpPr>
            <a:grpSpLocks noChangeAspect="1"/>
          </p:cNvGrpSpPr>
          <p:nvPr/>
        </p:nvGrpSpPr>
        <p:grpSpPr>
          <a:xfrm>
            <a:off x="-355927" y="478091"/>
            <a:ext cx="711853" cy="711853"/>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4592F"/>
            </a:solidFill>
          </p:spPr>
        </p:sp>
      </p:grpSp>
      <p:grpSp>
        <p:nvGrpSpPr>
          <p:cNvPr id="9" name="Group 9"/>
          <p:cNvGrpSpPr/>
          <p:nvPr/>
        </p:nvGrpSpPr>
        <p:grpSpPr>
          <a:xfrm rot="-4060376">
            <a:off x="17258922" y="8983062"/>
            <a:ext cx="818713" cy="550477"/>
            <a:chOff x="0" y="0"/>
            <a:chExt cx="1930400" cy="1297940"/>
          </a:xfrm>
        </p:grpSpPr>
        <p:sp>
          <p:nvSpPr>
            <p:cNvPr id="10" name="Freeform 1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0D3858"/>
            </a:solidFill>
          </p:spPr>
        </p:sp>
      </p:grpSp>
      <p:pic>
        <p:nvPicPr>
          <p:cNvPr id="11" name="Picture 11"/>
          <p:cNvPicPr>
            <a:picLocks noChangeAspect="1"/>
          </p:cNvPicPr>
          <p:nvPr/>
        </p:nvPicPr>
        <p:blipFill>
          <a:blip r:embed="rId6"/>
          <a:srcRect/>
          <a:stretch>
            <a:fillRect/>
          </a:stretch>
        </p:blipFill>
        <p:spPr>
          <a:xfrm>
            <a:off x="15382669" y="8147391"/>
            <a:ext cx="1670347" cy="1594137"/>
          </a:xfrm>
          <a:prstGeom prst="rect">
            <a:avLst/>
          </a:prstGeom>
        </p:spPr>
      </p:pic>
      <p:pic>
        <p:nvPicPr>
          <p:cNvPr id="12" name="Picture 12"/>
          <p:cNvPicPr>
            <a:picLocks noChangeAspect="1"/>
          </p:cNvPicPr>
          <p:nvPr/>
        </p:nvPicPr>
        <p:blipFill>
          <a:blip r:embed="rId7"/>
          <a:srcRect b="60535"/>
          <a:stretch>
            <a:fillRect/>
          </a:stretch>
        </p:blipFill>
        <p:spPr>
          <a:xfrm>
            <a:off x="11847657" y="1211618"/>
            <a:ext cx="4180388" cy="2313335"/>
          </a:xfrm>
          <a:prstGeom prst="rect">
            <a:avLst/>
          </a:prstGeom>
        </p:spPr>
      </p:pic>
      <p:pic>
        <p:nvPicPr>
          <p:cNvPr id="13" name="Picture 13"/>
          <p:cNvPicPr>
            <a:picLocks noChangeAspect="1"/>
          </p:cNvPicPr>
          <p:nvPr/>
        </p:nvPicPr>
        <p:blipFill>
          <a:blip r:embed="rId8"/>
          <a:srcRect b="53296"/>
          <a:stretch>
            <a:fillRect/>
          </a:stretch>
        </p:blipFill>
        <p:spPr>
          <a:xfrm>
            <a:off x="2234680" y="1397379"/>
            <a:ext cx="4674640" cy="2564107"/>
          </a:xfrm>
          <a:prstGeom prst="rect">
            <a:avLst/>
          </a:prstGeom>
        </p:spPr>
      </p:pic>
      <p:pic>
        <p:nvPicPr>
          <p:cNvPr id="14" name="Picture 14"/>
          <p:cNvPicPr>
            <a:picLocks noChangeAspect="1"/>
          </p:cNvPicPr>
          <p:nvPr/>
        </p:nvPicPr>
        <p:blipFill>
          <a:blip r:embed="rId9"/>
          <a:srcRect l="2083" t="43138" r="44050" b="28877"/>
          <a:stretch>
            <a:fillRect/>
          </a:stretch>
        </p:blipFill>
        <p:spPr>
          <a:xfrm>
            <a:off x="11406032" y="3716934"/>
            <a:ext cx="5063638" cy="3499075"/>
          </a:xfrm>
          <a:prstGeom prst="rect">
            <a:avLst/>
          </a:prstGeom>
        </p:spPr>
      </p:pic>
      <p:sp>
        <p:nvSpPr>
          <p:cNvPr id="15" name="TextBox 15"/>
          <p:cNvSpPr txBox="1"/>
          <p:nvPr/>
        </p:nvSpPr>
        <p:spPr>
          <a:xfrm>
            <a:off x="1339042" y="266751"/>
            <a:ext cx="5954747" cy="704850"/>
          </a:xfrm>
          <a:prstGeom prst="rect">
            <a:avLst/>
          </a:prstGeom>
        </p:spPr>
        <p:txBody>
          <a:bodyPr lIns="0" tIns="0" rIns="0" bIns="0" rtlCol="0" anchor="t">
            <a:spAutoFit/>
          </a:bodyPr>
          <a:lstStyle/>
          <a:p>
            <a:pPr algn="ctr">
              <a:lnSpc>
                <a:spcPts val="5200"/>
              </a:lnSpc>
            </a:pPr>
            <a:r>
              <a:rPr lang="en-US" sz="4000" spc="160">
                <a:solidFill>
                  <a:srgbClr val="FFFFFF"/>
                </a:solidFill>
                <a:latin typeface="Telegraf Bold"/>
              </a:rPr>
              <a:t>RIDGE</a:t>
            </a:r>
          </a:p>
        </p:txBody>
      </p:sp>
      <p:sp>
        <p:nvSpPr>
          <p:cNvPr id="16" name="TextBox 16"/>
          <p:cNvSpPr txBox="1"/>
          <p:nvPr/>
        </p:nvSpPr>
        <p:spPr>
          <a:xfrm>
            <a:off x="10816390" y="266751"/>
            <a:ext cx="5867152" cy="704850"/>
          </a:xfrm>
          <a:prstGeom prst="rect">
            <a:avLst/>
          </a:prstGeom>
        </p:spPr>
        <p:txBody>
          <a:bodyPr lIns="0" tIns="0" rIns="0" bIns="0" rtlCol="0" anchor="t">
            <a:spAutoFit/>
          </a:bodyPr>
          <a:lstStyle/>
          <a:p>
            <a:pPr algn="ctr">
              <a:lnSpc>
                <a:spcPts val="5200"/>
              </a:lnSpc>
            </a:pPr>
            <a:r>
              <a:rPr lang="en-US" sz="4000" spc="160">
                <a:solidFill>
                  <a:srgbClr val="F6F6F6"/>
                </a:solidFill>
                <a:latin typeface="Telegraf Bold"/>
              </a:rPr>
              <a:t>LASSO</a:t>
            </a:r>
          </a:p>
        </p:txBody>
      </p:sp>
      <p:sp>
        <p:nvSpPr>
          <p:cNvPr id="17" name="TextBox 17"/>
          <p:cNvSpPr txBox="1"/>
          <p:nvPr/>
        </p:nvSpPr>
        <p:spPr>
          <a:xfrm>
            <a:off x="2234680" y="7420751"/>
            <a:ext cx="4922871" cy="2151390"/>
          </a:xfrm>
          <a:prstGeom prst="rect">
            <a:avLst/>
          </a:prstGeom>
        </p:spPr>
        <p:txBody>
          <a:bodyPr lIns="0" tIns="0" rIns="0" bIns="0" rtlCol="0" anchor="t">
            <a:spAutoFit/>
          </a:bodyPr>
          <a:lstStyle/>
          <a:p>
            <a:pPr marL="438305" lvl="1" indent="-219153">
              <a:lnSpc>
                <a:spcPts val="2842"/>
              </a:lnSpc>
              <a:buFont typeface="Arial"/>
              <a:buChar char="•"/>
            </a:pPr>
            <a:r>
              <a:rPr lang="en-US" sz="2030" spc="40">
                <a:solidFill>
                  <a:srgbClr val="F6F6F6"/>
                </a:solidFill>
                <a:latin typeface="Telegraf"/>
              </a:rPr>
              <a:t>Best Predictors: </a:t>
            </a:r>
            <a:r>
              <a:rPr lang="en-US" sz="2030" spc="40">
                <a:solidFill>
                  <a:srgbClr val="F4592F"/>
                </a:solidFill>
                <a:latin typeface="Telegraf"/>
              </a:rPr>
              <a:t> emp.var.rate, month, contact and cons.price.idx</a:t>
            </a:r>
          </a:p>
          <a:p>
            <a:pPr marL="438305" lvl="1" indent="-219153">
              <a:lnSpc>
                <a:spcPts val="2842"/>
              </a:lnSpc>
              <a:buFont typeface="Arial"/>
              <a:buChar char="•"/>
            </a:pPr>
            <a:r>
              <a:rPr lang="en-US" sz="2030" spc="40">
                <a:solidFill>
                  <a:srgbClr val="F6F6F6"/>
                </a:solidFill>
                <a:latin typeface="Telegraf"/>
              </a:rPr>
              <a:t>AUC: 0.7870</a:t>
            </a:r>
          </a:p>
          <a:p>
            <a:pPr marL="438305" lvl="1" indent="-219153">
              <a:lnSpc>
                <a:spcPts val="2842"/>
              </a:lnSpc>
              <a:buFont typeface="Arial"/>
              <a:buChar char="•"/>
            </a:pPr>
            <a:r>
              <a:rPr lang="en-US" sz="2030" spc="40">
                <a:solidFill>
                  <a:srgbClr val="F6F6F6"/>
                </a:solidFill>
                <a:latin typeface="Telegraf"/>
              </a:rPr>
              <a:t>Precision: 0.65</a:t>
            </a:r>
          </a:p>
          <a:p>
            <a:pPr marL="438305" lvl="1" indent="-219153">
              <a:lnSpc>
                <a:spcPts val="2842"/>
              </a:lnSpc>
              <a:buFont typeface="Arial"/>
              <a:buChar char="•"/>
            </a:pPr>
            <a:r>
              <a:rPr lang="en-US" sz="2030" spc="40">
                <a:solidFill>
                  <a:srgbClr val="F6F6F6"/>
                </a:solidFill>
                <a:latin typeface="Telegraf"/>
              </a:rPr>
              <a:t>Recall: 0.19</a:t>
            </a:r>
          </a:p>
          <a:p>
            <a:pPr marL="438306" lvl="1" indent="-219153">
              <a:lnSpc>
                <a:spcPts val="2842"/>
              </a:lnSpc>
              <a:buFont typeface="Arial"/>
              <a:buChar char="•"/>
            </a:pPr>
            <a:r>
              <a:rPr lang="en-US" sz="2030" spc="40">
                <a:solidFill>
                  <a:srgbClr val="F6F6F6"/>
                </a:solidFill>
                <a:latin typeface="Telegraf"/>
              </a:rPr>
              <a:t>Accuracy: 0.8977</a:t>
            </a:r>
          </a:p>
        </p:txBody>
      </p:sp>
      <p:sp>
        <p:nvSpPr>
          <p:cNvPr id="18" name="TextBox 18"/>
          <p:cNvSpPr txBox="1"/>
          <p:nvPr/>
        </p:nvSpPr>
        <p:spPr>
          <a:xfrm>
            <a:off x="11847657" y="7378218"/>
            <a:ext cx="4489659" cy="2507436"/>
          </a:xfrm>
          <a:prstGeom prst="rect">
            <a:avLst/>
          </a:prstGeom>
        </p:spPr>
        <p:txBody>
          <a:bodyPr lIns="0" tIns="0" rIns="0" bIns="0" rtlCol="0" anchor="t">
            <a:spAutoFit/>
          </a:bodyPr>
          <a:lstStyle/>
          <a:p>
            <a:pPr marL="438305" lvl="1" indent="-219153">
              <a:lnSpc>
                <a:spcPts val="2842"/>
              </a:lnSpc>
              <a:buFont typeface="Arial"/>
              <a:buChar char="•"/>
            </a:pPr>
            <a:r>
              <a:rPr lang="en-US" sz="2030" spc="40">
                <a:solidFill>
                  <a:srgbClr val="CCDCFF"/>
                </a:solidFill>
                <a:latin typeface="Telegraf"/>
              </a:rPr>
              <a:t>Best Predictors</a:t>
            </a:r>
            <a:r>
              <a:rPr lang="en-US" sz="2030" spc="40">
                <a:solidFill>
                  <a:srgbClr val="0D3858"/>
                </a:solidFill>
                <a:latin typeface="Telegraf"/>
              </a:rPr>
              <a:t>: </a:t>
            </a:r>
            <a:r>
              <a:rPr lang="en-US" sz="2030" spc="40">
                <a:solidFill>
                  <a:srgbClr val="F6F6F6"/>
                </a:solidFill>
                <a:latin typeface="Telegraf"/>
              </a:rPr>
              <a:t>emp.var.rate, cons.price.idx, month and contact</a:t>
            </a:r>
          </a:p>
          <a:p>
            <a:pPr marL="438305" lvl="1" indent="-219153">
              <a:lnSpc>
                <a:spcPts val="2842"/>
              </a:lnSpc>
              <a:buFont typeface="Arial"/>
              <a:buChar char="•"/>
            </a:pPr>
            <a:r>
              <a:rPr lang="en-US" sz="2030" spc="40">
                <a:solidFill>
                  <a:srgbClr val="C9E265"/>
                </a:solidFill>
                <a:latin typeface="Telegraf Bold"/>
              </a:rPr>
              <a:t>AUC: 0.7890</a:t>
            </a:r>
          </a:p>
          <a:p>
            <a:pPr marL="438305" lvl="1" indent="-219153">
              <a:lnSpc>
                <a:spcPts val="2842"/>
              </a:lnSpc>
              <a:buFont typeface="Arial"/>
              <a:buChar char="•"/>
            </a:pPr>
            <a:r>
              <a:rPr lang="en-US" sz="2030" spc="40">
                <a:solidFill>
                  <a:srgbClr val="CCDCFF"/>
                </a:solidFill>
                <a:latin typeface="Telegraf"/>
              </a:rPr>
              <a:t>Precision: 0.63</a:t>
            </a:r>
          </a:p>
          <a:p>
            <a:pPr marL="438305" lvl="1" indent="-219153">
              <a:lnSpc>
                <a:spcPts val="2842"/>
              </a:lnSpc>
              <a:buFont typeface="Arial"/>
              <a:buChar char="•"/>
            </a:pPr>
            <a:r>
              <a:rPr lang="en-US" sz="2030" spc="40">
                <a:solidFill>
                  <a:srgbClr val="CCDCFF"/>
                </a:solidFill>
                <a:latin typeface="Telegraf"/>
              </a:rPr>
              <a:t>Recall: 0.21</a:t>
            </a:r>
          </a:p>
          <a:p>
            <a:pPr marL="438306" lvl="1" indent="-219153">
              <a:lnSpc>
                <a:spcPts val="2842"/>
              </a:lnSpc>
              <a:buFont typeface="Arial"/>
              <a:buChar char="•"/>
            </a:pPr>
            <a:r>
              <a:rPr lang="en-US" sz="2030" spc="40">
                <a:solidFill>
                  <a:srgbClr val="CCDCFF"/>
                </a:solidFill>
                <a:latin typeface="Telegraf"/>
              </a:rPr>
              <a:t>Accuracy: 0.8974</a:t>
            </a:r>
          </a:p>
        </p:txBody>
      </p:sp>
      <p:pic>
        <p:nvPicPr>
          <p:cNvPr id="19" name="Picture 19"/>
          <p:cNvPicPr>
            <a:picLocks noChangeAspect="1"/>
          </p:cNvPicPr>
          <p:nvPr/>
        </p:nvPicPr>
        <p:blipFill>
          <a:blip r:embed="rId9"/>
          <a:srcRect l="3647" t="71390" r="42889"/>
          <a:stretch>
            <a:fillRect/>
          </a:stretch>
        </p:blipFill>
        <p:spPr>
          <a:xfrm>
            <a:off x="2360864" y="4109668"/>
            <a:ext cx="4422271" cy="3147745"/>
          </a:xfrm>
          <a:prstGeom prst="rect">
            <a:avLst/>
          </a:prstGeom>
        </p:spPr>
      </p:pic>
      <p:sp>
        <p:nvSpPr>
          <p:cNvPr id="20" name="TextBox 20"/>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21" name="TextBox 21"/>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27835">
            <a:off x="8319850" y="-936658"/>
            <a:ext cx="2215000" cy="2351834"/>
          </a:xfrm>
          <a:prstGeom prst="rect">
            <a:avLst/>
          </a:prstGeom>
        </p:spPr>
      </p:pic>
      <p:sp>
        <p:nvSpPr>
          <p:cNvPr id="3" name="AutoShape 3"/>
          <p:cNvSpPr/>
          <p:nvPr/>
        </p:nvSpPr>
        <p:spPr>
          <a:xfrm>
            <a:off x="0" y="0"/>
            <a:ext cx="9144000" cy="5143500"/>
          </a:xfrm>
          <a:prstGeom prst="rect">
            <a:avLst/>
          </a:prstGeom>
          <a:solidFill>
            <a:srgbClr val="0D3858"/>
          </a:solidFill>
        </p:spPr>
      </p:sp>
      <p:sp>
        <p:nvSpPr>
          <p:cNvPr id="4" name="AutoShape 4"/>
          <p:cNvSpPr/>
          <p:nvPr/>
        </p:nvSpPr>
        <p:spPr>
          <a:xfrm>
            <a:off x="19050" y="5143500"/>
            <a:ext cx="18288000" cy="5143500"/>
          </a:xfrm>
          <a:prstGeom prst="rect">
            <a:avLst/>
          </a:prstGeom>
          <a:solidFill>
            <a:srgbClr val="A63B1E"/>
          </a:solidFill>
        </p:spPr>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778037">
            <a:off x="-1157878" y="5597543"/>
            <a:ext cx="1864991" cy="932496"/>
          </a:xfrm>
          <a:prstGeom prst="rect">
            <a:avLst/>
          </a:prstGeom>
        </p:spPr>
      </p:pic>
      <p:grpSp>
        <p:nvGrpSpPr>
          <p:cNvPr id="6" name="Group 6"/>
          <p:cNvGrpSpPr>
            <a:grpSpLocks noChangeAspect="1"/>
          </p:cNvGrpSpPr>
          <p:nvPr/>
        </p:nvGrpSpPr>
        <p:grpSpPr>
          <a:xfrm>
            <a:off x="16538843" y="9927340"/>
            <a:ext cx="719320" cy="719320"/>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grpSp>
        <p:nvGrpSpPr>
          <p:cNvPr id="8" name="Group 8"/>
          <p:cNvGrpSpPr>
            <a:grpSpLocks noChangeAspect="1"/>
          </p:cNvGrpSpPr>
          <p:nvPr/>
        </p:nvGrpSpPr>
        <p:grpSpPr>
          <a:xfrm>
            <a:off x="-355927" y="478091"/>
            <a:ext cx="711853" cy="711853"/>
            <a:chOff x="0" y="0"/>
            <a:chExt cx="6355080" cy="6355080"/>
          </a:xfrm>
        </p:grpSpPr>
        <p:sp>
          <p:nvSpPr>
            <p:cNvPr id="9" name="Freeform 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4592F"/>
            </a:solidFill>
          </p:spPr>
        </p:sp>
      </p:grpSp>
      <p:grpSp>
        <p:nvGrpSpPr>
          <p:cNvPr id="10" name="Group 10"/>
          <p:cNvGrpSpPr/>
          <p:nvPr/>
        </p:nvGrpSpPr>
        <p:grpSpPr>
          <a:xfrm rot="8961417">
            <a:off x="16470029" y="5672554"/>
            <a:ext cx="1576269" cy="1059833"/>
            <a:chOff x="0" y="0"/>
            <a:chExt cx="1930400" cy="1297940"/>
          </a:xfrm>
        </p:grpSpPr>
        <p:sp>
          <p:nvSpPr>
            <p:cNvPr id="11" name="Freeform 1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0D3858"/>
            </a:solidFill>
          </p:spPr>
        </p:sp>
      </p:grpSp>
      <p:grpSp>
        <p:nvGrpSpPr>
          <p:cNvPr id="12" name="Group 12"/>
          <p:cNvGrpSpPr/>
          <p:nvPr/>
        </p:nvGrpSpPr>
        <p:grpSpPr>
          <a:xfrm rot="-4060376">
            <a:off x="7438425" y="4051353"/>
            <a:ext cx="818713" cy="550477"/>
            <a:chOff x="0" y="0"/>
            <a:chExt cx="1930400" cy="1297940"/>
          </a:xfrm>
        </p:grpSpPr>
        <p:sp>
          <p:nvSpPr>
            <p:cNvPr id="13" name="Freeform 13"/>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4592F"/>
            </a:solidFill>
          </p:spPr>
        </p:sp>
      </p:grpSp>
      <p:pic>
        <p:nvPicPr>
          <p:cNvPr id="14" name="Picture 14"/>
          <p:cNvPicPr>
            <a:picLocks noChangeAspect="1"/>
          </p:cNvPicPr>
          <p:nvPr/>
        </p:nvPicPr>
        <p:blipFill>
          <a:blip r:embed="rId6"/>
          <a:srcRect/>
          <a:stretch>
            <a:fillRect/>
          </a:stretch>
        </p:blipFill>
        <p:spPr>
          <a:xfrm>
            <a:off x="440486" y="970050"/>
            <a:ext cx="6495474" cy="2766940"/>
          </a:xfrm>
          <a:prstGeom prst="rect">
            <a:avLst/>
          </a:prstGeom>
        </p:spPr>
      </p:pic>
      <p:pic>
        <p:nvPicPr>
          <p:cNvPr id="15" name="Picture 15"/>
          <p:cNvPicPr>
            <a:picLocks noChangeAspect="1"/>
          </p:cNvPicPr>
          <p:nvPr/>
        </p:nvPicPr>
        <p:blipFill>
          <a:blip r:embed="rId7"/>
          <a:srcRect/>
          <a:stretch>
            <a:fillRect/>
          </a:stretch>
        </p:blipFill>
        <p:spPr>
          <a:xfrm>
            <a:off x="10825061" y="478091"/>
            <a:ext cx="4472780" cy="3750857"/>
          </a:xfrm>
          <a:prstGeom prst="rect">
            <a:avLst/>
          </a:prstGeom>
        </p:spPr>
      </p:pic>
      <p:pic>
        <p:nvPicPr>
          <p:cNvPr id="16" name="Picture 16"/>
          <p:cNvPicPr>
            <a:picLocks noChangeAspect="1"/>
          </p:cNvPicPr>
          <p:nvPr/>
        </p:nvPicPr>
        <p:blipFill>
          <a:blip r:embed="rId8"/>
          <a:srcRect/>
          <a:stretch>
            <a:fillRect/>
          </a:stretch>
        </p:blipFill>
        <p:spPr>
          <a:xfrm>
            <a:off x="1468893" y="5344850"/>
            <a:ext cx="5637061" cy="4120363"/>
          </a:xfrm>
          <a:prstGeom prst="rect">
            <a:avLst/>
          </a:prstGeom>
        </p:spPr>
      </p:pic>
      <p:sp>
        <p:nvSpPr>
          <p:cNvPr id="17" name="TextBox 17"/>
          <p:cNvSpPr txBox="1"/>
          <p:nvPr/>
        </p:nvSpPr>
        <p:spPr>
          <a:xfrm>
            <a:off x="789257" y="4250391"/>
            <a:ext cx="5954747" cy="529167"/>
          </a:xfrm>
          <a:prstGeom prst="rect">
            <a:avLst/>
          </a:prstGeom>
        </p:spPr>
        <p:txBody>
          <a:bodyPr lIns="0" tIns="0" rIns="0" bIns="0" rtlCol="0" anchor="t">
            <a:spAutoFit/>
          </a:bodyPr>
          <a:lstStyle/>
          <a:p>
            <a:pPr algn="ctr">
              <a:lnSpc>
                <a:spcPts val="3900"/>
              </a:lnSpc>
            </a:pPr>
            <a:r>
              <a:rPr lang="en-US" sz="3000" spc="120">
                <a:solidFill>
                  <a:srgbClr val="FFFFFF"/>
                </a:solidFill>
                <a:latin typeface="Telegraf Bold"/>
              </a:rPr>
              <a:t>DECISION TREE</a:t>
            </a:r>
          </a:p>
        </p:txBody>
      </p:sp>
      <p:sp>
        <p:nvSpPr>
          <p:cNvPr id="18" name="TextBox 18"/>
          <p:cNvSpPr txBox="1"/>
          <p:nvPr/>
        </p:nvSpPr>
        <p:spPr>
          <a:xfrm>
            <a:off x="7105954" y="2146138"/>
            <a:ext cx="2089359" cy="1158110"/>
          </a:xfrm>
          <a:prstGeom prst="rect">
            <a:avLst/>
          </a:prstGeom>
        </p:spPr>
        <p:txBody>
          <a:bodyPr lIns="0" tIns="0" rIns="0" bIns="0" rtlCol="0" anchor="t">
            <a:spAutoFit/>
          </a:bodyPr>
          <a:lstStyle/>
          <a:p>
            <a:pPr>
              <a:lnSpc>
                <a:spcPts val="2842"/>
              </a:lnSpc>
            </a:pPr>
            <a:endParaRPr/>
          </a:p>
          <a:p>
            <a:pPr>
              <a:lnSpc>
                <a:spcPts val="3402"/>
              </a:lnSpc>
            </a:pPr>
            <a:r>
              <a:rPr lang="en-US" sz="2430" spc="48">
                <a:solidFill>
                  <a:srgbClr val="FFFFFF"/>
                </a:solidFill>
                <a:latin typeface="Telegraf Bold"/>
              </a:rPr>
              <a:t>AUC: 0.7945</a:t>
            </a:r>
          </a:p>
          <a:p>
            <a:pPr>
              <a:lnSpc>
                <a:spcPts val="2842"/>
              </a:lnSpc>
            </a:pPr>
            <a:endParaRPr lang="en-US" sz="2430" spc="48">
              <a:solidFill>
                <a:srgbClr val="FFFFFF"/>
              </a:solidFill>
              <a:latin typeface="Telegraf Bold"/>
            </a:endParaRPr>
          </a:p>
        </p:txBody>
      </p:sp>
      <p:sp>
        <p:nvSpPr>
          <p:cNvPr id="19" name="TextBox 19"/>
          <p:cNvSpPr txBox="1"/>
          <p:nvPr/>
        </p:nvSpPr>
        <p:spPr>
          <a:xfrm>
            <a:off x="9343094" y="4280652"/>
            <a:ext cx="5954747" cy="529167"/>
          </a:xfrm>
          <a:prstGeom prst="rect">
            <a:avLst/>
          </a:prstGeom>
        </p:spPr>
        <p:txBody>
          <a:bodyPr lIns="0" tIns="0" rIns="0" bIns="0" rtlCol="0" anchor="t">
            <a:spAutoFit/>
          </a:bodyPr>
          <a:lstStyle/>
          <a:p>
            <a:pPr algn="ctr">
              <a:lnSpc>
                <a:spcPts val="3900"/>
              </a:lnSpc>
            </a:pPr>
            <a:r>
              <a:rPr lang="en-US" sz="3000" spc="120">
                <a:solidFill>
                  <a:srgbClr val="202F50"/>
                </a:solidFill>
                <a:latin typeface="Telegraf Bold"/>
              </a:rPr>
              <a:t>BOOSTED TREE</a:t>
            </a:r>
          </a:p>
        </p:txBody>
      </p:sp>
      <p:sp>
        <p:nvSpPr>
          <p:cNvPr id="20" name="TextBox 20"/>
          <p:cNvSpPr txBox="1"/>
          <p:nvPr/>
        </p:nvSpPr>
        <p:spPr>
          <a:xfrm>
            <a:off x="15853823" y="2146138"/>
            <a:ext cx="2089359" cy="1158110"/>
          </a:xfrm>
          <a:prstGeom prst="rect">
            <a:avLst/>
          </a:prstGeom>
        </p:spPr>
        <p:txBody>
          <a:bodyPr lIns="0" tIns="0" rIns="0" bIns="0" rtlCol="0" anchor="t">
            <a:spAutoFit/>
          </a:bodyPr>
          <a:lstStyle/>
          <a:p>
            <a:pPr>
              <a:lnSpc>
                <a:spcPts val="2842"/>
              </a:lnSpc>
            </a:pPr>
            <a:endParaRPr/>
          </a:p>
          <a:p>
            <a:pPr>
              <a:lnSpc>
                <a:spcPts val="3402"/>
              </a:lnSpc>
            </a:pPr>
            <a:r>
              <a:rPr lang="en-US" sz="2430" spc="48">
                <a:solidFill>
                  <a:srgbClr val="202F50"/>
                </a:solidFill>
                <a:latin typeface="Telegraf Bold"/>
              </a:rPr>
              <a:t>AUC: 0.8008</a:t>
            </a:r>
          </a:p>
          <a:p>
            <a:pPr>
              <a:lnSpc>
                <a:spcPts val="2842"/>
              </a:lnSpc>
            </a:pPr>
            <a:endParaRPr lang="en-US" sz="2430" spc="48">
              <a:solidFill>
                <a:srgbClr val="202F50"/>
              </a:solidFill>
              <a:latin typeface="Telegraf Bold"/>
            </a:endParaRPr>
          </a:p>
        </p:txBody>
      </p:sp>
      <p:sp>
        <p:nvSpPr>
          <p:cNvPr id="21" name="TextBox 21"/>
          <p:cNvSpPr txBox="1"/>
          <p:nvPr/>
        </p:nvSpPr>
        <p:spPr>
          <a:xfrm>
            <a:off x="9195314" y="5997116"/>
            <a:ext cx="5954747" cy="613622"/>
          </a:xfrm>
          <a:prstGeom prst="rect">
            <a:avLst/>
          </a:prstGeom>
        </p:spPr>
        <p:txBody>
          <a:bodyPr lIns="0" tIns="0" rIns="0" bIns="0" rtlCol="0" anchor="t">
            <a:spAutoFit/>
          </a:bodyPr>
          <a:lstStyle/>
          <a:p>
            <a:pPr algn="ctr">
              <a:lnSpc>
                <a:spcPts val="4680"/>
              </a:lnSpc>
            </a:pPr>
            <a:r>
              <a:rPr lang="en-US" sz="3600" spc="144">
                <a:solidFill>
                  <a:srgbClr val="FFFFFF"/>
                </a:solidFill>
                <a:latin typeface="Telegraf Bold"/>
              </a:rPr>
              <a:t>BOOTSTRAP FOREST</a:t>
            </a:r>
          </a:p>
        </p:txBody>
      </p:sp>
      <p:pic>
        <p:nvPicPr>
          <p:cNvPr id="22" name="Picture 22"/>
          <p:cNvPicPr>
            <a:picLocks noChangeAspect="1"/>
          </p:cNvPicPr>
          <p:nvPr/>
        </p:nvPicPr>
        <p:blipFill>
          <a:blip r:embed="rId9"/>
          <a:srcRect/>
          <a:stretch>
            <a:fillRect/>
          </a:stretch>
        </p:blipFill>
        <p:spPr>
          <a:xfrm>
            <a:off x="13627494" y="7715250"/>
            <a:ext cx="1670347" cy="1594137"/>
          </a:xfrm>
          <a:prstGeom prst="rect">
            <a:avLst/>
          </a:prstGeom>
        </p:spPr>
      </p:pic>
      <p:sp>
        <p:nvSpPr>
          <p:cNvPr id="23" name="TextBox 23"/>
          <p:cNvSpPr txBox="1"/>
          <p:nvPr/>
        </p:nvSpPr>
        <p:spPr>
          <a:xfrm>
            <a:off x="10057315" y="6411284"/>
            <a:ext cx="4526305" cy="2512682"/>
          </a:xfrm>
          <a:prstGeom prst="rect">
            <a:avLst/>
          </a:prstGeom>
        </p:spPr>
        <p:txBody>
          <a:bodyPr lIns="0" tIns="0" rIns="0" bIns="0" rtlCol="0" anchor="t">
            <a:spAutoFit/>
          </a:bodyPr>
          <a:lstStyle/>
          <a:p>
            <a:pPr>
              <a:lnSpc>
                <a:spcPts val="3928"/>
              </a:lnSpc>
            </a:pPr>
            <a:endParaRPr/>
          </a:p>
          <a:p>
            <a:pPr marL="605772" lvl="1" indent="-302886">
              <a:lnSpc>
                <a:spcPts val="3928"/>
              </a:lnSpc>
              <a:buFont typeface="Arial"/>
              <a:buChar char="•"/>
            </a:pPr>
            <a:r>
              <a:rPr lang="en-US" sz="2805" spc="56">
                <a:solidFill>
                  <a:srgbClr val="C9E265"/>
                </a:solidFill>
                <a:latin typeface="Telegraf Bold"/>
              </a:rPr>
              <a:t>AUC: 0.8009</a:t>
            </a:r>
          </a:p>
          <a:p>
            <a:pPr marL="605772" lvl="1" indent="-302886">
              <a:lnSpc>
                <a:spcPts val="3928"/>
              </a:lnSpc>
              <a:buFont typeface="Arial"/>
              <a:buChar char="•"/>
            </a:pPr>
            <a:r>
              <a:rPr lang="en-US" sz="2805" spc="56">
                <a:solidFill>
                  <a:srgbClr val="FFFFFF"/>
                </a:solidFill>
                <a:latin typeface="Telegraf"/>
              </a:rPr>
              <a:t>Accuracy: 0.8966</a:t>
            </a:r>
          </a:p>
          <a:p>
            <a:pPr marL="605772" lvl="1" indent="-302886">
              <a:lnSpc>
                <a:spcPts val="3928"/>
              </a:lnSpc>
              <a:buFont typeface="Arial"/>
              <a:buChar char="•"/>
            </a:pPr>
            <a:r>
              <a:rPr lang="en-US" sz="2805" spc="56">
                <a:solidFill>
                  <a:srgbClr val="FFFFFF"/>
                </a:solidFill>
                <a:latin typeface="Telegraf"/>
              </a:rPr>
              <a:t>Precision: 0.7143</a:t>
            </a:r>
          </a:p>
          <a:p>
            <a:pPr marL="605772" lvl="1" indent="-302886">
              <a:lnSpc>
                <a:spcPts val="3928"/>
              </a:lnSpc>
              <a:buFont typeface="Arial"/>
              <a:buChar char="•"/>
            </a:pPr>
            <a:r>
              <a:rPr lang="en-US" sz="2805" spc="56">
                <a:solidFill>
                  <a:srgbClr val="FFFFFF"/>
                </a:solidFill>
                <a:latin typeface="Telegraf"/>
              </a:rPr>
              <a:t>Recall: 0.1839</a:t>
            </a:r>
          </a:p>
        </p:txBody>
      </p:sp>
      <p:sp>
        <p:nvSpPr>
          <p:cNvPr id="24" name="TextBox 24"/>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25" name="TextBox 25"/>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0D3858"/>
                </a:solidFill>
                <a:latin typeface="Open Sans Bold"/>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602982" y="533400"/>
            <a:ext cx="495300" cy="495300"/>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02982" y="5600733"/>
            <a:ext cx="1589367" cy="1687552"/>
          </a:xfrm>
          <a:prstGeom prst="rect">
            <a:avLst/>
          </a:prstGeom>
        </p:spPr>
      </p:pic>
      <p:pic>
        <p:nvPicPr>
          <p:cNvPr id="5" name="Picture 5"/>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4663" y="7200900"/>
            <a:ext cx="4114800" cy="4114800"/>
          </a:xfrm>
          <a:prstGeom prst="rect">
            <a:avLst/>
          </a:prstGeom>
        </p:spPr>
      </p:pic>
      <p:pic>
        <p:nvPicPr>
          <p:cNvPr id="6" name="Picture 6"/>
          <p:cNvPicPr>
            <a:picLocks noChangeAspect="1"/>
          </p:cNvPicPr>
          <p:nvPr/>
        </p:nvPicPr>
        <p:blipFill>
          <a:blip r:embed="rId6">
            <a:alphaModFix amt="9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b="12655"/>
          <a:stretch>
            <a:fillRect/>
          </a:stretch>
        </p:blipFill>
        <p:spPr>
          <a:xfrm>
            <a:off x="9507490" y="1643580"/>
            <a:ext cx="7751810" cy="6999840"/>
          </a:xfrm>
          <a:prstGeom prst="rect">
            <a:avLst/>
          </a:prstGeom>
        </p:spPr>
      </p:pic>
      <p:grpSp>
        <p:nvGrpSpPr>
          <p:cNvPr id="7" name="Group 7"/>
          <p:cNvGrpSpPr/>
          <p:nvPr/>
        </p:nvGrpSpPr>
        <p:grpSpPr>
          <a:xfrm>
            <a:off x="361328" y="781050"/>
            <a:ext cx="8460017" cy="3218213"/>
            <a:chOff x="0" y="0"/>
            <a:chExt cx="11280023" cy="4290951"/>
          </a:xfrm>
        </p:grpSpPr>
        <p:grpSp>
          <p:nvGrpSpPr>
            <p:cNvPr id="8" name="Group 8"/>
            <p:cNvGrpSpPr/>
            <p:nvPr/>
          </p:nvGrpSpPr>
          <p:grpSpPr>
            <a:xfrm>
              <a:off x="0" y="0"/>
              <a:ext cx="11280023" cy="4290951"/>
              <a:chOff x="0" y="0"/>
              <a:chExt cx="2861784" cy="1088630"/>
            </a:xfrm>
          </p:grpSpPr>
          <p:sp>
            <p:nvSpPr>
              <p:cNvPr id="9" name="Freeform 9"/>
              <p:cNvSpPr/>
              <p:nvPr/>
            </p:nvSpPr>
            <p:spPr>
              <a:xfrm>
                <a:off x="0" y="0"/>
                <a:ext cx="2861784" cy="1088630"/>
              </a:xfrm>
              <a:custGeom>
                <a:avLst/>
                <a:gdLst/>
                <a:ahLst/>
                <a:cxnLst/>
                <a:rect l="l" t="t" r="r" b="b"/>
                <a:pathLst>
                  <a:path w="2861784" h="1088630">
                    <a:moveTo>
                      <a:pt x="2737324" y="1088630"/>
                    </a:moveTo>
                    <a:lnTo>
                      <a:pt x="124460" y="1088630"/>
                    </a:lnTo>
                    <a:cubicBezTo>
                      <a:pt x="55880" y="1088630"/>
                      <a:pt x="0" y="1032750"/>
                      <a:pt x="0" y="964170"/>
                    </a:cubicBezTo>
                    <a:lnTo>
                      <a:pt x="0" y="124460"/>
                    </a:lnTo>
                    <a:cubicBezTo>
                      <a:pt x="0" y="55880"/>
                      <a:pt x="55880" y="0"/>
                      <a:pt x="124460" y="0"/>
                    </a:cubicBezTo>
                    <a:lnTo>
                      <a:pt x="2737324" y="0"/>
                    </a:lnTo>
                    <a:cubicBezTo>
                      <a:pt x="2805904" y="0"/>
                      <a:pt x="2861784" y="55880"/>
                      <a:pt x="2861784" y="124460"/>
                    </a:cubicBezTo>
                    <a:lnTo>
                      <a:pt x="2861784" y="964170"/>
                    </a:lnTo>
                    <a:cubicBezTo>
                      <a:pt x="2861784" y="1032750"/>
                      <a:pt x="2805904" y="1088630"/>
                      <a:pt x="2737324" y="1088630"/>
                    </a:cubicBezTo>
                    <a:close/>
                  </a:path>
                </a:pathLst>
              </a:custGeom>
              <a:solidFill>
                <a:srgbClr val="FFFFFF"/>
              </a:solidFill>
            </p:spPr>
          </p:sp>
        </p:grpSp>
        <p:sp>
          <p:nvSpPr>
            <p:cNvPr id="10" name="TextBox 10"/>
            <p:cNvSpPr txBox="1"/>
            <p:nvPr/>
          </p:nvSpPr>
          <p:spPr>
            <a:xfrm>
              <a:off x="282285" y="125695"/>
              <a:ext cx="10647507" cy="3972885"/>
            </a:xfrm>
            <a:prstGeom prst="rect">
              <a:avLst/>
            </a:prstGeom>
          </p:spPr>
          <p:txBody>
            <a:bodyPr lIns="0" tIns="0" rIns="0" bIns="0" rtlCol="0" anchor="t">
              <a:spAutoFit/>
            </a:bodyPr>
            <a:lstStyle/>
            <a:p>
              <a:pPr marL="407277" lvl="1" indent="-203639">
                <a:lnSpc>
                  <a:spcPts val="2640"/>
                </a:lnSpc>
                <a:buFont typeface="Arial"/>
                <a:buChar char="•"/>
              </a:pPr>
              <a:r>
                <a:rPr lang="en-US" sz="1886" spc="37">
                  <a:solidFill>
                    <a:srgbClr val="0D3858"/>
                  </a:solidFill>
                  <a:latin typeface="Telegraf"/>
                </a:rPr>
                <a:t>TanH(3) – 5 seconds  -AUC : 0.7992</a:t>
              </a:r>
            </a:p>
            <a:p>
              <a:pPr marL="407277" lvl="1" indent="-203639">
                <a:lnSpc>
                  <a:spcPts val="2640"/>
                </a:lnSpc>
                <a:buFont typeface="Arial"/>
                <a:buChar char="•"/>
              </a:pPr>
              <a:r>
                <a:rPr lang="en-US" sz="1886" spc="37">
                  <a:solidFill>
                    <a:srgbClr val="0D3858"/>
                  </a:solidFill>
                  <a:latin typeface="Telegraf"/>
                </a:rPr>
                <a:t>TanH(3)TanH2(3) – 9 seconds  -AUC : 0.7977</a:t>
              </a:r>
            </a:p>
            <a:p>
              <a:pPr marL="407277" lvl="1" indent="-203639">
                <a:lnSpc>
                  <a:spcPts val="2640"/>
                </a:lnSpc>
                <a:buFont typeface="Arial"/>
                <a:buChar char="•"/>
              </a:pPr>
              <a:r>
                <a:rPr lang="en-US" sz="1886" spc="37">
                  <a:solidFill>
                    <a:srgbClr val="0D3858"/>
                  </a:solidFill>
                  <a:latin typeface="Telegraf Bold"/>
                </a:rPr>
                <a:t>TanH(6) – 10  seconds -AUC : 0.8023</a:t>
              </a:r>
            </a:p>
            <a:p>
              <a:pPr marL="407277" lvl="1" indent="-203639">
                <a:lnSpc>
                  <a:spcPts val="2640"/>
                </a:lnSpc>
                <a:buFont typeface="Arial"/>
                <a:buChar char="•"/>
              </a:pPr>
              <a:r>
                <a:rPr lang="en-US" sz="1886" spc="37">
                  <a:solidFill>
                    <a:srgbClr val="0D3858"/>
                  </a:solidFill>
                  <a:latin typeface="Telegraf"/>
                </a:rPr>
                <a:t>TanH(3)Linear(3)Gaussian(3) TanH2(3)Linear2(3)Gaussian2(3) – 10 seconds -AUC : 0.7911</a:t>
              </a:r>
            </a:p>
            <a:p>
              <a:pPr marL="407277" lvl="1" indent="-203639">
                <a:lnSpc>
                  <a:spcPts val="2640"/>
                </a:lnSpc>
                <a:buFont typeface="Arial"/>
                <a:buChar char="•"/>
              </a:pPr>
              <a:r>
                <a:rPr lang="en-US" sz="1886" spc="37">
                  <a:solidFill>
                    <a:srgbClr val="0D3858"/>
                  </a:solidFill>
                  <a:latin typeface="Telegraf"/>
                </a:rPr>
                <a:t>TanH(3)Linear(3)Gaussian(3) – 8 seconds -AUC : 0.7961</a:t>
              </a:r>
            </a:p>
            <a:p>
              <a:pPr marL="407277" lvl="1" indent="-203639">
                <a:lnSpc>
                  <a:spcPts val="2640"/>
                </a:lnSpc>
                <a:buFont typeface="Arial"/>
                <a:buChar char="•"/>
              </a:pPr>
              <a:r>
                <a:rPr lang="en-US" sz="1886" spc="37">
                  <a:solidFill>
                    <a:srgbClr val="0D3858"/>
                  </a:solidFill>
                  <a:latin typeface="Telegraf"/>
                </a:rPr>
                <a:t>TanH(3)Linear(3)TanH2(3)Linear2(3) – 15 seconds  -AUC : 0.7930</a:t>
              </a:r>
            </a:p>
            <a:p>
              <a:pPr marL="407277" lvl="1" indent="-203639">
                <a:lnSpc>
                  <a:spcPts val="2640"/>
                </a:lnSpc>
                <a:buFont typeface="Arial"/>
                <a:buChar char="•"/>
              </a:pPr>
              <a:r>
                <a:rPr lang="en-US" sz="1886" spc="37">
                  <a:solidFill>
                    <a:srgbClr val="0D3858"/>
                  </a:solidFill>
                  <a:latin typeface="Telegraf"/>
                </a:rPr>
                <a:t>TanH(2)Linear(2)Gaussian(2) TanH2(2)Linear2(2)Gaussian2(2) – 12 seconds-AUC :0. 8015</a:t>
              </a:r>
            </a:p>
          </p:txBody>
        </p:sp>
      </p:grpSp>
      <p:pic>
        <p:nvPicPr>
          <p:cNvPr id="11" name="Picture 11"/>
          <p:cNvPicPr>
            <a:picLocks noChangeAspect="1"/>
          </p:cNvPicPr>
          <p:nvPr/>
        </p:nvPicPr>
        <p:blipFill>
          <a:blip r:embed="rId8"/>
          <a:srcRect/>
          <a:stretch>
            <a:fillRect/>
          </a:stretch>
        </p:blipFill>
        <p:spPr>
          <a:xfrm>
            <a:off x="2294087" y="4495658"/>
            <a:ext cx="4967200" cy="4762642"/>
          </a:xfrm>
          <a:prstGeom prst="rect">
            <a:avLst/>
          </a:prstGeom>
        </p:spPr>
      </p:pic>
      <p:sp>
        <p:nvSpPr>
          <p:cNvPr id="12" name="TextBox 12"/>
          <p:cNvSpPr txBox="1"/>
          <p:nvPr/>
        </p:nvSpPr>
        <p:spPr>
          <a:xfrm>
            <a:off x="11030263" y="4685883"/>
            <a:ext cx="4086433" cy="2970530"/>
          </a:xfrm>
          <a:prstGeom prst="rect">
            <a:avLst/>
          </a:prstGeom>
        </p:spPr>
        <p:txBody>
          <a:bodyPr lIns="0" tIns="0" rIns="0" bIns="0" rtlCol="0" anchor="t">
            <a:spAutoFit/>
          </a:bodyPr>
          <a:lstStyle/>
          <a:p>
            <a:pPr marL="604519" lvl="1" indent="-302260">
              <a:lnSpc>
                <a:spcPts val="3919"/>
              </a:lnSpc>
              <a:buFont typeface="Arial"/>
              <a:buChar char="•"/>
            </a:pPr>
            <a:r>
              <a:rPr lang="en-US" sz="2799" spc="55">
                <a:solidFill>
                  <a:srgbClr val="C9E265"/>
                </a:solidFill>
                <a:latin typeface="Telegraf Bold"/>
              </a:rPr>
              <a:t>AUC: 0.8023</a:t>
            </a:r>
          </a:p>
          <a:p>
            <a:pPr marL="604519" lvl="1" indent="-302260">
              <a:lnSpc>
                <a:spcPts val="3919"/>
              </a:lnSpc>
              <a:buFont typeface="Arial"/>
              <a:buChar char="•"/>
            </a:pPr>
            <a:r>
              <a:rPr lang="en-US" sz="2799" spc="55">
                <a:solidFill>
                  <a:srgbClr val="F6F6F6"/>
                </a:solidFill>
                <a:latin typeface="Telegraf Bold"/>
              </a:rPr>
              <a:t>Layers: TanH(6) </a:t>
            </a:r>
          </a:p>
          <a:p>
            <a:pPr marL="604519" lvl="1" indent="-302260">
              <a:lnSpc>
                <a:spcPts val="3919"/>
              </a:lnSpc>
              <a:buFont typeface="Arial"/>
              <a:buChar char="•"/>
            </a:pPr>
            <a:r>
              <a:rPr lang="en-US" sz="2799" spc="55">
                <a:solidFill>
                  <a:srgbClr val="F6F6F6"/>
                </a:solidFill>
                <a:latin typeface="Telegraf"/>
              </a:rPr>
              <a:t>Accuracy: 0.8953</a:t>
            </a:r>
          </a:p>
          <a:p>
            <a:pPr marL="604519" lvl="1" indent="-302260">
              <a:lnSpc>
                <a:spcPts val="3919"/>
              </a:lnSpc>
              <a:buFont typeface="Arial"/>
              <a:buChar char="•"/>
            </a:pPr>
            <a:r>
              <a:rPr lang="en-US" sz="2799" spc="55">
                <a:solidFill>
                  <a:srgbClr val="F6F6F6"/>
                </a:solidFill>
                <a:latin typeface="Telegraf"/>
              </a:rPr>
              <a:t>Precision: 0.6292</a:t>
            </a:r>
          </a:p>
          <a:p>
            <a:pPr marL="604519" lvl="1" indent="-302260">
              <a:lnSpc>
                <a:spcPts val="3919"/>
              </a:lnSpc>
              <a:buFont typeface="Arial"/>
              <a:buChar char="•"/>
            </a:pPr>
            <a:r>
              <a:rPr lang="en-US" sz="2799" spc="55">
                <a:solidFill>
                  <a:srgbClr val="F6F6F6"/>
                </a:solidFill>
                <a:latin typeface="Telegraf"/>
              </a:rPr>
              <a:t>Recall: 0.2411</a:t>
            </a:r>
          </a:p>
          <a:p>
            <a:pPr>
              <a:lnSpc>
                <a:spcPts val="3919"/>
              </a:lnSpc>
            </a:pPr>
            <a:endParaRPr lang="en-US" sz="2799" spc="55">
              <a:solidFill>
                <a:srgbClr val="F6F6F6"/>
              </a:solidFill>
              <a:latin typeface="Telegraf"/>
            </a:endParaRPr>
          </a:p>
        </p:txBody>
      </p:sp>
      <p:sp>
        <p:nvSpPr>
          <p:cNvPr id="13" name="TextBox 13"/>
          <p:cNvSpPr txBox="1"/>
          <p:nvPr/>
        </p:nvSpPr>
        <p:spPr>
          <a:xfrm>
            <a:off x="10498831" y="3526188"/>
            <a:ext cx="6003947" cy="879475"/>
          </a:xfrm>
          <a:prstGeom prst="rect">
            <a:avLst/>
          </a:prstGeom>
        </p:spPr>
        <p:txBody>
          <a:bodyPr lIns="0" tIns="0" rIns="0" bIns="0" rtlCol="0" anchor="t">
            <a:spAutoFit/>
          </a:bodyPr>
          <a:lstStyle/>
          <a:p>
            <a:pPr>
              <a:lnSpc>
                <a:spcPts val="6457"/>
              </a:lnSpc>
            </a:pPr>
            <a:r>
              <a:rPr lang="en-US" sz="5381">
                <a:solidFill>
                  <a:srgbClr val="F6F6F6"/>
                </a:solidFill>
                <a:latin typeface="Telegraf Bold"/>
              </a:rPr>
              <a:t>Neural Networks</a:t>
            </a:r>
          </a:p>
        </p:txBody>
      </p:sp>
      <p:sp>
        <p:nvSpPr>
          <p:cNvPr id="14" name="TextBox 14"/>
          <p:cNvSpPr txBox="1"/>
          <p:nvPr/>
        </p:nvSpPr>
        <p:spPr>
          <a:xfrm>
            <a:off x="3341332" y="9464332"/>
            <a:ext cx="10624476" cy="515197"/>
          </a:xfrm>
          <a:prstGeom prst="rect">
            <a:avLst/>
          </a:prstGeom>
        </p:spPr>
        <p:txBody>
          <a:bodyPr lIns="0" tIns="0" rIns="0" bIns="0" rtlCol="0" anchor="t">
            <a:spAutoFit/>
          </a:bodyPr>
          <a:lstStyle/>
          <a:p>
            <a:pPr algn="ctr">
              <a:lnSpc>
                <a:spcPts val="3919"/>
              </a:lnSpc>
              <a:spcBef>
                <a:spcPct val="0"/>
              </a:spcBef>
            </a:pPr>
            <a:r>
              <a:rPr lang="en-US" sz="2800" spc="56">
                <a:solidFill>
                  <a:srgbClr val="FFFFFF"/>
                </a:solidFill>
                <a:latin typeface="Telegraf"/>
              </a:rPr>
              <a:t>. The best neural network is with 1 hidden layer with TanH(6)  .</a:t>
            </a:r>
          </a:p>
        </p:txBody>
      </p:sp>
      <p:sp>
        <p:nvSpPr>
          <p:cNvPr id="15" name="TextBox 15"/>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6" name="TextBox 16"/>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602982" y="533400"/>
            <a:ext cx="495300" cy="495300"/>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02982" y="5600733"/>
            <a:ext cx="1589367" cy="1687552"/>
          </a:xfrm>
          <a:prstGeom prst="rect">
            <a:avLst/>
          </a:prstGeom>
        </p:spPr>
      </p:pic>
      <p:pic>
        <p:nvPicPr>
          <p:cNvPr id="5" name="Picture 5"/>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4663" y="7200900"/>
            <a:ext cx="4114800" cy="4114800"/>
          </a:xfrm>
          <a:prstGeom prst="rect">
            <a:avLst/>
          </a:prstGeom>
        </p:spPr>
      </p:pic>
      <p:pic>
        <p:nvPicPr>
          <p:cNvPr id="6" name="Picture 6"/>
          <p:cNvPicPr>
            <a:picLocks noChangeAspect="1"/>
          </p:cNvPicPr>
          <p:nvPr/>
        </p:nvPicPr>
        <p:blipFill>
          <a:blip r:embed="rId6">
            <a:alphaModFix amt="9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b="12655"/>
          <a:stretch>
            <a:fillRect/>
          </a:stretch>
        </p:blipFill>
        <p:spPr>
          <a:xfrm>
            <a:off x="10446860" y="1926983"/>
            <a:ext cx="6577975" cy="5939874"/>
          </a:xfrm>
          <a:prstGeom prst="rect">
            <a:avLst/>
          </a:prstGeom>
        </p:spPr>
      </p:pic>
      <p:pic>
        <p:nvPicPr>
          <p:cNvPr id="7" name="Picture 7"/>
          <p:cNvPicPr>
            <a:picLocks noChangeAspect="1"/>
          </p:cNvPicPr>
          <p:nvPr/>
        </p:nvPicPr>
        <p:blipFill>
          <a:blip r:embed="rId8"/>
          <a:srcRect/>
          <a:stretch>
            <a:fillRect/>
          </a:stretch>
        </p:blipFill>
        <p:spPr>
          <a:xfrm>
            <a:off x="1028700" y="1926983"/>
            <a:ext cx="8774853" cy="6901798"/>
          </a:xfrm>
          <a:prstGeom prst="rect">
            <a:avLst/>
          </a:prstGeom>
        </p:spPr>
      </p:pic>
      <p:sp>
        <p:nvSpPr>
          <p:cNvPr id="8" name="TextBox 8"/>
          <p:cNvSpPr txBox="1"/>
          <p:nvPr/>
        </p:nvSpPr>
        <p:spPr>
          <a:xfrm>
            <a:off x="11546871" y="4313377"/>
            <a:ext cx="4086433" cy="2479463"/>
          </a:xfrm>
          <a:prstGeom prst="rect">
            <a:avLst/>
          </a:prstGeom>
        </p:spPr>
        <p:txBody>
          <a:bodyPr lIns="0" tIns="0" rIns="0" bIns="0" rtlCol="0" anchor="t">
            <a:spAutoFit/>
          </a:bodyPr>
          <a:lstStyle/>
          <a:p>
            <a:pPr marL="604519" lvl="1" indent="-302260">
              <a:lnSpc>
                <a:spcPts val="3919"/>
              </a:lnSpc>
              <a:buFont typeface="Arial"/>
              <a:buChar char="•"/>
            </a:pPr>
            <a:r>
              <a:rPr lang="en-US" sz="2799" spc="55">
                <a:solidFill>
                  <a:srgbClr val="C9E265"/>
                </a:solidFill>
                <a:latin typeface="Telegraf Bold"/>
              </a:rPr>
              <a:t>AUC: 0.7823</a:t>
            </a:r>
          </a:p>
          <a:p>
            <a:pPr marL="604519" lvl="1" indent="-302260">
              <a:lnSpc>
                <a:spcPts val="3919"/>
              </a:lnSpc>
              <a:buFont typeface="Arial"/>
              <a:buChar char="•"/>
            </a:pPr>
            <a:r>
              <a:rPr lang="en-US" sz="2799" spc="55">
                <a:solidFill>
                  <a:srgbClr val="F6F6F6"/>
                </a:solidFill>
                <a:latin typeface="Telegraf"/>
              </a:rPr>
              <a:t>Accuracy: 0.87</a:t>
            </a:r>
          </a:p>
          <a:p>
            <a:pPr marL="604519" lvl="1" indent="-302260">
              <a:lnSpc>
                <a:spcPts val="3919"/>
              </a:lnSpc>
              <a:buFont typeface="Arial"/>
              <a:buChar char="•"/>
            </a:pPr>
            <a:r>
              <a:rPr lang="en-US" sz="2799" spc="55">
                <a:solidFill>
                  <a:srgbClr val="F6F6F6"/>
                </a:solidFill>
                <a:latin typeface="Telegraf"/>
              </a:rPr>
              <a:t>Precision: 0.445</a:t>
            </a:r>
          </a:p>
          <a:p>
            <a:pPr marL="604519" lvl="1" indent="-302260">
              <a:lnSpc>
                <a:spcPts val="3919"/>
              </a:lnSpc>
              <a:buFont typeface="Arial"/>
              <a:buChar char="•"/>
            </a:pPr>
            <a:r>
              <a:rPr lang="en-US" sz="2799" spc="55">
                <a:solidFill>
                  <a:srgbClr val="F6F6F6"/>
                </a:solidFill>
                <a:latin typeface="Telegraf"/>
              </a:rPr>
              <a:t>Recall: 0.455</a:t>
            </a:r>
          </a:p>
          <a:p>
            <a:pPr>
              <a:lnSpc>
                <a:spcPts val="3919"/>
              </a:lnSpc>
            </a:pPr>
            <a:endParaRPr lang="en-US" sz="2799" spc="55">
              <a:solidFill>
                <a:srgbClr val="F6F6F6"/>
              </a:solidFill>
              <a:latin typeface="Telegraf"/>
            </a:endParaRPr>
          </a:p>
        </p:txBody>
      </p:sp>
      <p:sp>
        <p:nvSpPr>
          <p:cNvPr id="9" name="TextBox 9"/>
          <p:cNvSpPr txBox="1"/>
          <p:nvPr/>
        </p:nvSpPr>
        <p:spPr>
          <a:xfrm>
            <a:off x="11546871" y="3241493"/>
            <a:ext cx="4377952" cy="879475"/>
          </a:xfrm>
          <a:prstGeom prst="rect">
            <a:avLst/>
          </a:prstGeom>
        </p:spPr>
        <p:txBody>
          <a:bodyPr lIns="0" tIns="0" rIns="0" bIns="0" rtlCol="0" anchor="t">
            <a:spAutoFit/>
          </a:bodyPr>
          <a:lstStyle/>
          <a:p>
            <a:pPr>
              <a:lnSpc>
                <a:spcPts val="6457"/>
              </a:lnSpc>
            </a:pPr>
            <a:r>
              <a:rPr lang="en-US" sz="5381">
                <a:solidFill>
                  <a:srgbClr val="F6F6F6"/>
                </a:solidFill>
                <a:latin typeface="Telegraf Bold"/>
              </a:rPr>
              <a:t>Naive Bayes</a:t>
            </a:r>
          </a:p>
        </p:txBody>
      </p:sp>
      <p:sp>
        <p:nvSpPr>
          <p:cNvPr id="10" name="TextBox 10"/>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1" name="TextBox 11"/>
          <p:cNvSpPr txBox="1"/>
          <p:nvPr/>
        </p:nvSpPr>
        <p:spPr>
          <a:xfrm>
            <a:off x="17000496"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94643">
            <a:off x="16059100" y="1532083"/>
            <a:ext cx="3136394" cy="1568197"/>
          </a:xfrm>
          <a:prstGeom prst="rect">
            <a:avLst/>
          </a:prstGeom>
        </p:spPr>
      </p:pic>
      <p:grpSp>
        <p:nvGrpSpPr>
          <p:cNvPr id="3" name="Group 3"/>
          <p:cNvGrpSpPr/>
          <p:nvPr/>
        </p:nvGrpSpPr>
        <p:grpSpPr>
          <a:xfrm rot="8100000">
            <a:off x="2020506" y="1514817"/>
            <a:ext cx="785485" cy="528135"/>
            <a:chOff x="0" y="0"/>
            <a:chExt cx="1930400" cy="1297940"/>
          </a:xfrm>
        </p:grpSpPr>
        <p:sp>
          <p:nvSpPr>
            <p:cNvPr id="4" name="Freeform 4"/>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CCDCFF"/>
            </a:solidFill>
          </p:spPr>
        </p:sp>
      </p:grpSp>
      <p:pic>
        <p:nvPicPr>
          <p:cNvPr id="5" name="Picture 5"/>
          <p:cNvPicPr>
            <a:picLocks noChangeAspect="1"/>
          </p:cNvPicPr>
          <p:nvPr/>
        </p:nvPicPr>
        <p:blipFill>
          <a:blip r:embed="rId4"/>
          <a:srcRect/>
          <a:stretch>
            <a:fillRect/>
          </a:stretch>
        </p:blipFill>
        <p:spPr>
          <a:xfrm>
            <a:off x="3204798" y="4287376"/>
            <a:ext cx="12401275" cy="5034918"/>
          </a:xfrm>
          <a:prstGeom prst="rect">
            <a:avLst/>
          </a:prstGeom>
        </p:spPr>
      </p:pic>
      <p:sp>
        <p:nvSpPr>
          <p:cNvPr id="6" name="TextBox 6"/>
          <p:cNvSpPr txBox="1"/>
          <p:nvPr/>
        </p:nvSpPr>
        <p:spPr>
          <a:xfrm>
            <a:off x="2413248" y="1300692"/>
            <a:ext cx="13461504" cy="2806912"/>
          </a:xfrm>
          <a:prstGeom prst="rect">
            <a:avLst/>
          </a:prstGeom>
        </p:spPr>
        <p:txBody>
          <a:bodyPr lIns="0" tIns="0" rIns="0" bIns="0" rtlCol="0" anchor="t">
            <a:spAutoFit/>
          </a:bodyPr>
          <a:lstStyle/>
          <a:p>
            <a:pPr algn="ctr">
              <a:lnSpc>
                <a:spcPts val="10560"/>
              </a:lnSpc>
            </a:pPr>
            <a:r>
              <a:rPr lang="en-US" sz="9600">
                <a:solidFill>
                  <a:srgbClr val="FFFFFF"/>
                </a:solidFill>
                <a:latin typeface="Telegraf Bold"/>
              </a:rPr>
              <a:t>How the models translate</a:t>
            </a:r>
          </a:p>
        </p:txBody>
      </p:sp>
      <p:sp>
        <p:nvSpPr>
          <p:cNvPr id="7" name="TextBox 7"/>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8" name="TextBox 8"/>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671" b="11332"/>
          <a:stretch>
            <a:fillRect/>
          </a:stretch>
        </p:blipFill>
        <p:spPr>
          <a:xfrm flipH="1">
            <a:off x="11766300" y="3682748"/>
            <a:ext cx="6015018" cy="536940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97626" y="3242578"/>
            <a:ext cx="3823757" cy="5809576"/>
          </a:xfrm>
          <a:prstGeom prst="rect">
            <a:avLst/>
          </a:prstGeom>
        </p:spPr>
      </p:pic>
      <p:grpSp>
        <p:nvGrpSpPr>
          <p:cNvPr id="4" name="Group 4"/>
          <p:cNvGrpSpPr>
            <a:grpSpLocks noChangeAspect="1"/>
          </p:cNvGrpSpPr>
          <p:nvPr/>
        </p:nvGrpSpPr>
        <p:grpSpPr>
          <a:xfrm>
            <a:off x="16521383" y="5045189"/>
            <a:ext cx="495300" cy="495300"/>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94643">
            <a:off x="16097466" y="7312350"/>
            <a:ext cx="1343134" cy="671567"/>
          </a:xfrm>
          <a:prstGeom prst="rect">
            <a:avLst/>
          </a:prstGeom>
        </p:spPr>
      </p:pic>
      <p:sp>
        <p:nvSpPr>
          <p:cNvPr id="7" name="TextBox 7"/>
          <p:cNvSpPr txBox="1"/>
          <p:nvPr/>
        </p:nvSpPr>
        <p:spPr>
          <a:xfrm>
            <a:off x="593546" y="2190333"/>
            <a:ext cx="11914283" cy="8552180"/>
          </a:xfrm>
          <a:prstGeom prst="rect">
            <a:avLst/>
          </a:prstGeom>
        </p:spPr>
        <p:txBody>
          <a:bodyPr lIns="0" tIns="0" rIns="0" bIns="0" rtlCol="0" anchor="t">
            <a:spAutoFit/>
          </a:bodyPr>
          <a:lstStyle/>
          <a:p>
            <a:pPr>
              <a:lnSpc>
                <a:spcPts val="3220"/>
              </a:lnSpc>
            </a:pPr>
            <a:endParaRPr sz="2300" dirty="0"/>
          </a:p>
          <a:p>
            <a:pPr marL="496571" lvl="1" indent="-248285">
              <a:lnSpc>
                <a:spcPts val="3220"/>
              </a:lnSpc>
              <a:buFont typeface="Arial"/>
              <a:buChar char="•"/>
            </a:pPr>
            <a:r>
              <a:rPr lang="en-US" sz="2300" dirty="0">
                <a:solidFill>
                  <a:srgbClr val="A63B1E"/>
                </a:solidFill>
                <a:latin typeface="Telegraf Bold"/>
              </a:rPr>
              <a:t>"</a:t>
            </a:r>
            <a:r>
              <a:rPr lang="en-US" sz="2300" dirty="0">
                <a:solidFill>
                  <a:srgbClr val="A63B1E"/>
                </a:solidFill>
                <a:latin typeface="Arimo Bold"/>
              </a:rPr>
              <a:t>Employment Variation Rate" </a:t>
            </a:r>
            <a:r>
              <a:rPr lang="en-US" sz="2300" dirty="0">
                <a:solidFill>
                  <a:srgbClr val="A63B1E"/>
                </a:solidFill>
                <a:latin typeface="Arimo"/>
              </a:rPr>
              <a:t>and </a:t>
            </a:r>
            <a:r>
              <a:rPr lang="en-US" sz="2300" dirty="0">
                <a:solidFill>
                  <a:srgbClr val="A63B1E"/>
                </a:solidFill>
                <a:latin typeface="Arimo Bold"/>
              </a:rPr>
              <a:t>"Consumer Price Index" </a:t>
            </a:r>
            <a:r>
              <a:rPr lang="en-US" sz="2300" dirty="0">
                <a:solidFill>
                  <a:srgbClr val="A63B1E"/>
                </a:solidFill>
                <a:latin typeface="Arimo"/>
              </a:rPr>
              <a:t>are important factors for determining the success of the campaign</a:t>
            </a:r>
            <a:r>
              <a:rPr lang="en-US" sz="2300" dirty="0">
                <a:solidFill>
                  <a:srgbClr val="A63B1E"/>
                </a:solidFill>
                <a:latin typeface="Arimo Bold"/>
              </a:rPr>
              <a:t>.</a:t>
            </a:r>
            <a:r>
              <a:rPr lang="en-US" sz="2300" dirty="0">
                <a:solidFill>
                  <a:srgbClr val="A63B1E"/>
                </a:solidFill>
                <a:latin typeface="Arimo"/>
              </a:rPr>
              <a:t> It tells the important economic and social status of the targeted lead.</a:t>
            </a:r>
          </a:p>
          <a:p>
            <a:pPr marL="496571" lvl="1" indent="-248285">
              <a:lnSpc>
                <a:spcPts val="3220"/>
              </a:lnSpc>
              <a:buFont typeface="Arial"/>
              <a:buChar char="•"/>
            </a:pPr>
            <a:r>
              <a:rPr lang="en-US" sz="2300" dirty="0">
                <a:solidFill>
                  <a:srgbClr val="A63B1E"/>
                </a:solidFill>
                <a:latin typeface="Telegraf"/>
              </a:rPr>
              <a:t>A stable employment rate denotes a stable economic environment.</a:t>
            </a:r>
          </a:p>
          <a:p>
            <a:pPr marL="496571" lvl="1" indent="-248285">
              <a:lnSpc>
                <a:spcPts val="3220"/>
              </a:lnSpc>
              <a:buFont typeface="Arial"/>
              <a:buChar char="•"/>
            </a:pPr>
            <a:r>
              <a:rPr lang="en-US" sz="2300" dirty="0">
                <a:solidFill>
                  <a:srgbClr val="A63B1E"/>
                </a:solidFill>
                <a:latin typeface="Telegraf"/>
              </a:rPr>
              <a:t>An increase in CPI increases the subscription.</a:t>
            </a:r>
          </a:p>
          <a:p>
            <a:pPr>
              <a:lnSpc>
                <a:spcPts val="3220"/>
              </a:lnSpc>
            </a:pPr>
            <a:endParaRPr lang="en-US" sz="2300" dirty="0">
              <a:solidFill>
                <a:srgbClr val="A63B1E"/>
              </a:solidFill>
              <a:latin typeface="Telegraf"/>
            </a:endParaRPr>
          </a:p>
          <a:p>
            <a:pPr marL="496571" lvl="1" indent="-248285">
              <a:lnSpc>
                <a:spcPts val="3220"/>
              </a:lnSpc>
              <a:buFont typeface="Arial"/>
              <a:buChar char="•"/>
            </a:pPr>
            <a:r>
              <a:rPr lang="en-US" sz="2300" dirty="0">
                <a:solidFill>
                  <a:srgbClr val="A63B1E"/>
                </a:solidFill>
                <a:latin typeface="Telegraf"/>
              </a:rPr>
              <a:t>"</a:t>
            </a:r>
            <a:r>
              <a:rPr lang="en-US" sz="2300" dirty="0">
                <a:solidFill>
                  <a:srgbClr val="A63B1E"/>
                </a:solidFill>
                <a:latin typeface="Telegraf Bold"/>
              </a:rPr>
              <a:t>Month</a:t>
            </a:r>
            <a:r>
              <a:rPr lang="en-US" sz="2300" dirty="0">
                <a:solidFill>
                  <a:srgbClr val="A63B1E"/>
                </a:solidFill>
                <a:latin typeface="Telegraf"/>
              </a:rPr>
              <a:t>" is an important factor determining the success of the campaign as it indicates the months with the highest conversion rate probability.</a:t>
            </a:r>
          </a:p>
          <a:p>
            <a:pPr>
              <a:lnSpc>
                <a:spcPts val="3220"/>
              </a:lnSpc>
            </a:pPr>
            <a:endParaRPr lang="en-US" sz="2300" dirty="0">
              <a:solidFill>
                <a:srgbClr val="A63B1E"/>
              </a:solidFill>
              <a:latin typeface="Telegraf"/>
            </a:endParaRPr>
          </a:p>
          <a:p>
            <a:pPr marL="496570" lvl="1" indent="-248285">
              <a:lnSpc>
                <a:spcPts val="3219"/>
              </a:lnSpc>
              <a:buFont typeface="Arial"/>
              <a:buChar char="•"/>
            </a:pPr>
            <a:r>
              <a:rPr lang="en-US" sz="2300" dirty="0">
                <a:solidFill>
                  <a:srgbClr val="A63B1E"/>
                </a:solidFill>
                <a:latin typeface="Telegraf"/>
              </a:rPr>
              <a:t>Clients with cellular </a:t>
            </a:r>
            <a:r>
              <a:rPr lang="en-US" sz="2300" dirty="0">
                <a:solidFill>
                  <a:srgbClr val="A63B1E"/>
                </a:solidFill>
                <a:latin typeface="Telegraf Bold"/>
              </a:rPr>
              <a:t>contact </a:t>
            </a:r>
            <a:r>
              <a:rPr lang="en-US" sz="2300" dirty="0">
                <a:solidFill>
                  <a:srgbClr val="A63B1E"/>
                </a:solidFill>
                <a:latin typeface="Telegraf"/>
              </a:rPr>
              <a:t>are most likely to subscribe to the term deposit as compared to telephone contact. The Comfort level of the leads is more on a cellphone.</a:t>
            </a:r>
          </a:p>
          <a:p>
            <a:pPr>
              <a:lnSpc>
                <a:spcPts val="3220"/>
              </a:lnSpc>
            </a:pPr>
            <a:endParaRPr lang="en-US" sz="2300" dirty="0">
              <a:solidFill>
                <a:srgbClr val="A63B1E"/>
              </a:solidFill>
              <a:latin typeface="Telegraf"/>
            </a:endParaRPr>
          </a:p>
          <a:p>
            <a:pPr marL="496571" lvl="1" indent="-248285">
              <a:lnSpc>
                <a:spcPts val="3220"/>
              </a:lnSpc>
              <a:buFont typeface="Arial"/>
              <a:buChar char="•"/>
            </a:pPr>
            <a:r>
              <a:rPr lang="en-US" sz="2300" dirty="0" err="1">
                <a:solidFill>
                  <a:srgbClr val="A63B1E"/>
                </a:solidFill>
                <a:latin typeface="Telegraf Bold"/>
              </a:rPr>
              <a:t>Poutcome</a:t>
            </a:r>
            <a:r>
              <a:rPr lang="en-US" sz="2300" dirty="0">
                <a:solidFill>
                  <a:srgbClr val="A63B1E"/>
                </a:solidFill>
                <a:latin typeface="Telegraf"/>
              </a:rPr>
              <a:t>: It is a categorical variable that specifies the outcome of the previous marketing campaign (‘failure’, ‘nonexistent’, ‘success’). People with the response of "Yes" in the previous campaign are the most likely audience for subscribing to the term deposit.</a:t>
            </a:r>
          </a:p>
          <a:p>
            <a:pPr>
              <a:lnSpc>
                <a:spcPts val="3219"/>
              </a:lnSpc>
            </a:pPr>
            <a:endParaRPr lang="en-US" sz="2300" dirty="0">
              <a:solidFill>
                <a:srgbClr val="A63B1E"/>
              </a:solidFill>
              <a:latin typeface="Telegraf"/>
            </a:endParaRPr>
          </a:p>
          <a:p>
            <a:pPr>
              <a:lnSpc>
                <a:spcPts val="3219"/>
              </a:lnSpc>
            </a:pPr>
            <a:endParaRPr lang="en-US" sz="2300" dirty="0">
              <a:solidFill>
                <a:srgbClr val="A63B1E"/>
              </a:solidFill>
              <a:latin typeface="Telegraf"/>
            </a:endParaRPr>
          </a:p>
          <a:p>
            <a:pPr>
              <a:lnSpc>
                <a:spcPts val="3219"/>
              </a:lnSpc>
            </a:pPr>
            <a:endParaRPr lang="en-US" sz="2300" dirty="0">
              <a:solidFill>
                <a:srgbClr val="A63B1E"/>
              </a:solidFill>
              <a:latin typeface="Telegraf"/>
            </a:endParaRPr>
          </a:p>
        </p:txBody>
      </p:sp>
      <p:sp>
        <p:nvSpPr>
          <p:cNvPr id="8" name="TextBox 8"/>
          <p:cNvSpPr txBox="1"/>
          <p:nvPr/>
        </p:nvSpPr>
        <p:spPr>
          <a:xfrm>
            <a:off x="1295865" y="536085"/>
            <a:ext cx="8237824" cy="1469178"/>
          </a:xfrm>
          <a:prstGeom prst="rect">
            <a:avLst/>
          </a:prstGeom>
        </p:spPr>
        <p:txBody>
          <a:bodyPr lIns="0" tIns="0" rIns="0" bIns="0" rtlCol="0" anchor="t">
            <a:spAutoFit/>
          </a:bodyPr>
          <a:lstStyle/>
          <a:p>
            <a:pPr>
              <a:lnSpc>
                <a:spcPts val="10560"/>
              </a:lnSpc>
            </a:pPr>
            <a:r>
              <a:rPr lang="en-US" sz="9600">
                <a:solidFill>
                  <a:srgbClr val="A63B1E"/>
                </a:solidFill>
                <a:latin typeface="Telegraf Bold"/>
              </a:rPr>
              <a:t>Evaluation</a:t>
            </a:r>
          </a:p>
        </p:txBody>
      </p:sp>
      <p:sp>
        <p:nvSpPr>
          <p:cNvPr id="9" name="TextBox 9"/>
          <p:cNvSpPr txBox="1"/>
          <p:nvPr/>
        </p:nvSpPr>
        <p:spPr>
          <a:xfrm>
            <a:off x="16143225"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0" name="TextBox 10"/>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A63B1E"/>
                </a:solidFill>
                <a:latin typeface="Open Sans Bold"/>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0" y="4902532"/>
            <a:ext cx="5717711" cy="5163060"/>
          </a:xfrm>
          <a:prstGeom prst="rect">
            <a:avLst/>
          </a:prstGeom>
        </p:spPr>
      </p:pic>
      <p:grpSp>
        <p:nvGrpSpPr>
          <p:cNvPr id="3" name="Group 3"/>
          <p:cNvGrpSpPr>
            <a:grpSpLocks noChangeAspect="1"/>
          </p:cNvGrpSpPr>
          <p:nvPr/>
        </p:nvGrpSpPr>
        <p:grpSpPr>
          <a:xfrm>
            <a:off x="1698212" y="6934200"/>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94643">
            <a:off x="377665" y="-31407"/>
            <a:ext cx="3136394" cy="1568197"/>
          </a:xfrm>
          <a:prstGeom prst="rect">
            <a:avLst/>
          </a:prstGeom>
        </p:spPr>
      </p:pic>
      <p:grpSp>
        <p:nvGrpSpPr>
          <p:cNvPr id="6" name="Group 6"/>
          <p:cNvGrpSpPr/>
          <p:nvPr/>
        </p:nvGrpSpPr>
        <p:grpSpPr>
          <a:xfrm rot="8100000">
            <a:off x="16818194" y="1005091"/>
            <a:ext cx="785485" cy="528135"/>
            <a:chOff x="0" y="0"/>
            <a:chExt cx="1930400" cy="1297940"/>
          </a:xfrm>
        </p:grpSpPr>
        <p:sp>
          <p:nvSpPr>
            <p:cNvPr id="7" name="Freeform 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CCDCFF"/>
            </a:solidFill>
          </p:spPr>
        </p:sp>
      </p:grpSp>
      <p:sp>
        <p:nvSpPr>
          <p:cNvPr id="8" name="TextBox 8"/>
          <p:cNvSpPr txBox="1"/>
          <p:nvPr/>
        </p:nvSpPr>
        <p:spPr>
          <a:xfrm>
            <a:off x="7144973" y="3064318"/>
            <a:ext cx="9242629" cy="6622751"/>
          </a:xfrm>
          <a:prstGeom prst="rect">
            <a:avLst/>
          </a:prstGeom>
        </p:spPr>
        <p:txBody>
          <a:bodyPr lIns="0" tIns="0" rIns="0" bIns="0" rtlCol="0" anchor="t">
            <a:spAutoFit/>
          </a:bodyPr>
          <a:lstStyle/>
          <a:p>
            <a:pPr marL="812163" lvl="1" indent="-406082" algn="just">
              <a:lnSpc>
                <a:spcPts val="5266"/>
              </a:lnSpc>
              <a:buFont typeface="Arial"/>
              <a:buChar char="•"/>
            </a:pPr>
            <a:r>
              <a:rPr lang="en-US" sz="3761" spc="75">
                <a:solidFill>
                  <a:srgbClr val="0D3858"/>
                </a:solidFill>
                <a:latin typeface="Telegraf"/>
              </a:rPr>
              <a:t>The data is related to direct </a:t>
            </a:r>
            <a:r>
              <a:rPr lang="en-US" sz="3761" spc="75">
                <a:solidFill>
                  <a:srgbClr val="0D3858"/>
                </a:solidFill>
                <a:latin typeface="Telegraf Bold"/>
              </a:rPr>
              <a:t>marketing campaigns of a Portuguese banking institution.</a:t>
            </a:r>
            <a:r>
              <a:rPr lang="en-US" sz="3761" spc="75">
                <a:solidFill>
                  <a:srgbClr val="0D3858"/>
                </a:solidFill>
                <a:latin typeface="Telegraf"/>
              </a:rPr>
              <a:t> </a:t>
            </a:r>
          </a:p>
          <a:p>
            <a:pPr marL="812163" lvl="1" indent="-406082" algn="just">
              <a:lnSpc>
                <a:spcPts val="5266"/>
              </a:lnSpc>
              <a:buFont typeface="Arial"/>
              <a:buChar char="•"/>
            </a:pPr>
            <a:r>
              <a:rPr lang="en-US" sz="3761" spc="75">
                <a:solidFill>
                  <a:srgbClr val="0D3858"/>
                </a:solidFill>
                <a:latin typeface="Telegraf"/>
              </a:rPr>
              <a:t>The marketing campaigns were based on phone calls. </a:t>
            </a:r>
          </a:p>
          <a:p>
            <a:pPr marL="812164" lvl="1" indent="-406082" algn="just">
              <a:lnSpc>
                <a:spcPts val="5266"/>
              </a:lnSpc>
              <a:buFont typeface="Arial"/>
              <a:buChar char="•"/>
            </a:pPr>
            <a:r>
              <a:rPr lang="en-US" sz="3761" spc="75">
                <a:solidFill>
                  <a:srgbClr val="0D3858"/>
                </a:solidFill>
                <a:latin typeface="Telegraf"/>
              </a:rPr>
              <a:t>Often, more than one contact to the same client was required, in order to access if the product (bank term deposit) would be subscribed or not.</a:t>
            </a:r>
          </a:p>
        </p:txBody>
      </p:sp>
      <p:pic>
        <p:nvPicPr>
          <p:cNvPr id="9" name="Picture 9"/>
          <p:cNvPicPr>
            <a:picLocks noChangeAspect="1"/>
          </p:cNvPicPr>
          <p:nvPr/>
        </p:nvPicPr>
        <p:blipFill>
          <a:blip r:embed="rId6">
            <a:alphaModFix amt="1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89101" y="7181850"/>
            <a:ext cx="4114800" cy="4114800"/>
          </a:xfrm>
          <a:prstGeom prst="rect">
            <a:avLst/>
          </a:prstGeom>
        </p:spPr>
      </p:pic>
      <p:sp>
        <p:nvSpPr>
          <p:cNvPr id="10" name="TextBox 10"/>
          <p:cNvSpPr txBox="1"/>
          <p:nvPr/>
        </p:nvSpPr>
        <p:spPr>
          <a:xfrm>
            <a:off x="4210191" y="1640460"/>
            <a:ext cx="8714246" cy="1143000"/>
          </a:xfrm>
          <a:prstGeom prst="rect">
            <a:avLst/>
          </a:prstGeom>
        </p:spPr>
        <p:txBody>
          <a:bodyPr lIns="0" tIns="0" rIns="0" bIns="0" rtlCol="0" anchor="t">
            <a:spAutoFit/>
          </a:bodyPr>
          <a:lstStyle/>
          <a:p>
            <a:pPr>
              <a:lnSpc>
                <a:spcPts val="8399"/>
              </a:lnSpc>
            </a:pPr>
            <a:r>
              <a:rPr lang="en-US" sz="6999">
                <a:solidFill>
                  <a:srgbClr val="A63B1E"/>
                </a:solidFill>
                <a:latin typeface="Telegraf Bold"/>
              </a:rPr>
              <a:t>About the Dataset</a:t>
            </a:r>
          </a:p>
        </p:txBody>
      </p:sp>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32819" y="4195508"/>
            <a:ext cx="5630955" cy="5477384"/>
          </a:xfrm>
          <a:prstGeom prst="rect">
            <a:avLst/>
          </a:prstGeom>
        </p:spPr>
      </p:pic>
      <p:sp>
        <p:nvSpPr>
          <p:cNvPr id="12" name="TextBox 12"/>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3" name="TextBox 13"/>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0D3858"/>
                </a:solidFill>
                <a:latin typeface="Open Sans Bold"/>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671" b="11332"/>
          <a:stretch>
            <a:fillRect/>
          </a:stretch>
        </p:blipFill>
        <p:spPr>
          <a:xfrm flipH="1">
            <a:off x="11766300" y="3682748"/>
            <a:ext cx="6015018" cy="5369406"/>
          </a:xfrm>
          <a:prstGeom prst="rect">
            <a:avLst/>
          </a:prstGeom>
        </p:spPr>
      </p:pic>
      <p:grpSp>
        <p:nvGrpSpPr>
          <p:cNvPr id="3" name="Group 3"/>
          <p:cNvGrpSpPr>
            <a:grpSpLocks noChangeAspect="1"/>
          </p:cNvGrpSpPr>
          <p:nvPr/>
        </p:nvGrpSpPr>
        <p:grpSpPr>
          <a:xfrm>
            <a:off x="16521383" y="5045189"/>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94643">
            <a:off x="16723796" y="7236432"/>
            <a:ext cx="1343134" cy="671567"/>
          </a:xfrm>
          <a:prstGeom prst="rect">
            <a:avLst/>
          </a:prstGeom>
        </p:spPr>
      </p:pic>
      <p:sp>
        <p:nvSpPr>
          <p:cNvPr id="6" name="TextBox 6"/>
          <p:cNvSpPr txBox="1"/>
          <p:nvPr/>
        </p:nvSpPr>
        <p:spPr>
          <a:xfrm>
            <a:off x="612525" y="2723398"/>
            <a:ext cx="11578322" cy="7211907"/>
          </a:xfrm>
          <a:prstGeom prst="rect">
            <a:avLst/>
          </a:prstGeom>
        </p:spPr>
        <p:txBody>
          <a:bodyPr lIns="0" tIns="0" rIns="0" bIns="0" rtlCol="0" anchor="t">
            <a:spAutoFit/>
          </a:bodyPr>
          <a:lstStyle/>
          <a:p>
            <a:pPr marL="518159" lvl="1" indent="-259080">
              <a:lnSpc>
                <a:spcPts val="3359"/>
              </a:lnSpc>
              <a:buFont typeface="Arial"/>
              <a:buChar char="•"/>
            </a:pPr>
            <a:r>
              <a:rPr lang="en-US" sz="2399">
                <a:solidFill>
                  <a:srgbClr val="F6F6F6"/>
                </a:solidFill>
                <a:latin typeface="Telegraf"/>
              </a:rPr>
              <a:t>Our dataset has Class Imbalance </a:t>
            </a:r>
          </a:p>
          <a:p>
            <a:pPr marL="518159" lvl="1" indent="-259080">
              <a:lnSpc>
                <a:spcPts val="3359"/>
              </a:lnSpc>
              <a:buFont typeface="Arial"/>
              <a:buChar char="•"/>
            </a:pPr>
            <a:r>
              <a:rPr lang="en-US" sz="2399">
                <a:solidFill>
                  <a:srgbClr val="F6F6F6"/>
                </a:solidFill>
                <a:latin typeface="Telegraf"/>
              </a:rPr>
              <a:t>AUC was not the most appropriate metric for model comparison.</a:t>
            </a:r>
          </a:p>
          <a:p>
            <a:pPr marL="518159" lvl="1" indent="-259080">
              <a:lnSpc>
                <a:spcPts val="3359"/>
              </a:lnSpc>
              <a:buFont typeface="Arial"/>
              <a:buChar char="•"/>
            </a:pPr>
            <a:r>
              <a:rPr lang="en-US" sz="2399">
                <a:solidFill>
                  <a:srgbClr val="F6F6F6"/>
                </a:solidFill>
                <a:latin typeface="Telegraf"/>
              </a:rPr>
              <a:t>We considered Recall as the measure for choosing models.</a:t>
            </a:r>
          </a:p>
          <a:p>
            <a:pPr marL="518159" lvl="1" indent="-259080">
              <a:lnSpc>
                <a:spcPts val="3359"/>
              </a:lnSpc>
              <a:buFont typeface="Arial"/>
              <a:buChar char="•"/>
            </a:pPr>
            <a:r>
              <a:rPr lang="en-US" sz="2399">
                <a:solidFill>
                  <a:srgbClr val="F6F6F6"/>
                </a:solidFill>
                <a:latin typeface="Telegraf"/>
              </a:rPr>
              <a:t>In our business case, the most important factor is FN that is False-negative which means we predicted it as “No” but actually it was “Yes”. The metric which deals with it is Recall and hence recall is the most significant metric to be considered for our model.</a:t>
            </a:r>
          </a:p>
          <a:p>
            <a:pPr marL="518159" lvl="1" indent="-259080">
              <a:lnSpc>
                <a:spcPts val="3359"/>
              </a:lnSpc>
              <a:buFont typeface="Arial"/>
              <a:buChar char="•"/>
            </a:pPr>
            <a:r>
              <a:rPr lang="en-US" sz="2399">
                <a:solidFill>
                  <a:srgbClr val="F6F6F6"/>
                </a:solidFill>
                <a:latin typeface="Telegraf"/>
              </a:rPr>
              <a:t>Used Naive Bayes as the final model with Recall= 0.455</a:t>
            </a:r>
          </a:p>
          <a:p>
            <a:pPr marL="518159" lvl="1" indent="-259080">
              <a:lnSpc>
                <a:spcPts val="3359"/>
              </a:lnSpc>
              <a:buFont typeface="Arial"/>
              <a:buChar char="•"/>
            </a:pPr>
            <a:r>
              <a:rPr lang="en-US" sz="2399">
                <a:solidFill>
                  <a:srgbClr val="F6F6F6"/>
                </a:solidFill>
                <a:latin typeface="Telegraf"/>
              </a:rPr>
              <a:t>When we ran penalized regression(Lasso and Ridge), there was insignificant conversion to zero which shows very less correlation of the variables. </a:t>
            </a:r>
          </a:p>
          <a:p>
            <a:pPr marL="518160" lvl="1" indent="-259080">
              <a:lnSpc>
                <a:spcPts val="3359"/>
              </a:lnSpc>
              <a:buFont typeface="Arial"/>
              <a:buChar char="•"/>
            </a:pPr>
            <a:r>
              <a:rPr lang="en-US" sz="2399">
                <a:solidFill>
                  <a:srgbClr val="F6F6F6"/>
                </a:solidFill>
                <a:latin typeface="Telegraf"/>
              </a:rPr>
              <a:t>This was evident in the Naive Model because it uses the independent probability of the variables.</a:t>
            </a:r>
          </a:p>
          <a:p>
            <a:pPr marL="518159" lvl="1" indent="-259080">
              <a:lnSpc>
                <a:spcPts val="3359"/>
              </a:lnSpc>
              <a:buFont typeface="Arial"/>
              <a:buChar char="•"/>
            </a:pPr>
            <a:r>
              <a:rPr lang="en-US" sz="2400">
                <a:solidFill>
                  <a:srgbClr val="F6F6F6"/>
                </a:solidFill>
                <a:latin typeface="Telegraf"/>
              </a:rPr>
              <a:t>The independence assumption tends to make the probability estimates more extreme in the correct direction. </a:t>
            </a:r>
          </a:p>
          <a:p>
            <a:pPr>
              <a:lnSpc>
                <a:spcPts val="3359"/>
              </a:lnSpc>
            </a:pPr>
            <a:endParaRPr lang="en-US" sz="2400">
              <a:solidFill>
                <a:srgbClr val="F6F6F6"/>
              </a:solidFill>
              <a:latin typeface="Telegraf"/>
            </a:endParaRPr>
          </a:p>
          <a:p>
            <a:pPr>
              <a:lnSpc>
                <a:spcPts val="3359"/>
              </a:lnSpc>
            </a:pPr>
            <a:endParaRPr lang="en-US" sz="2400">
              <a:solidFill>
                <a:srgbClr val="F6F6F6"/>
              </a:solidFill>
              <a:latin typeface="Telegraf"/>
            </a:endParaRPr>
          </a:p>
          <a:p>
            <a:pPr>
              <a:lnSpc>
                <a:spcPts val="3359"/>
              </a:lnSpc>
            </a:pPr>
            <a:endParaRPr lang="en-US" sz="2400">
              <a:solidFill>
                <a:srgbClr val="F6F6F6"/>
              </a:solidFill>
              <a:latin typeface="Telegraf"/>
            </a:endParaRPr>
          </a:p>
        </p:txBody>
      </p:sp>
      <p:sp>
        <p:nvSpPr>
          <p:cNvPr id="7" name="TextBox 7"/>
          <p:cNvSpPr txBox="1"/>
          <p:nvPr/>
        </p:nvSpPr>
        <p:spPr>
          <a:xfrm>
            <a:off x="1466682" y="803525"/>
            <a:ext cx="8237824" cy="1469178"/>
          </a:xfrm>
          <a:prstGeom prst="rect">
            <a:avLst/>
          </a:prstGeom>
        </p:spPr>
        <p:txBody>
          <a:bodyPr lIns="0" tIns="0" rIns="0" bIns="0" rtlCol="0" anchor="t">
            <a:spAutoFit/>
          </a:bodyPr>
          <a:lstStyle/>
          <a:p>
            <a:pPr>
              <a:lnSpc>
                <a:spcPts val="10560"/>
              </a:lnSpc>
            </a:pPr>
            <a:r>
              <a:rPr lang="en-US" sz="9600">
                <a:solidFill>
                  <a:srgbClr val="F6F6F6"/>
                </a:solidFill>
                <a:latin typeface="Telegraf Bold"/>
              </a:rPr>
              <a:t>Conclusion</a:t>
            </a:r>
          </a:p>
        </p:txBody>
      </p:sp>
      <p:sp>
        <p:nvSpPr>
          <p:cNvPr id="8" name="TextBox 8"/>
          <p:cNvSpPr txBox="1"/>
          <p:nvPr/>
        </p:nvSpPr>
        <p:spPr>
          <a:xfrm>
            <a:off x="16143225"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278252" y="3307225"/>
            <a:ext cx="3802098" cy="5744928"/>
          </a:xfrm>
          <a:prstGeom prst="rect">
            <a:avLst/>
          </a:prstGeom>
        </p:spPr>
      </p:pic>
      <p:sp>
        <p:nvSpPr>
          <p:cNvPr id="10" name="TextBox 10"/>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27835">
            <a:off x="8319850" y="-936658"/>
            <a:ext cx="2215000" cy="2351834"/>
          </a:xfrm>
          <a:prstGeom prst="rect">
            <a:avLst/>
          </a:prstGeom>
        </p:spPr>
      </p:pic>
      <p:sp>
        <p:nvSpPr>
          <p:cNvPr id="3" name="AutoShape 3"/>
          <p:cNvSpPr/>
          <p:nvPr/>
        </p:nvSpPr>
        <p:spPr>
          <a:xfrm>
            <a:off x="0" y="5133975"/>
            <a:ext cx="6131485" cy="5143500"/>
          </a:xfrm>
          <a:prstGeom prst="rect">
            <a:avLst/>
          </a:prstGeom>
          <a:solidFill>
            <a:srgbClr val="0D3858"/>
          </a:solidFill>
        </p:spPr>
      </p:sp>
      <p:sp>
        <p:nvSpPr>
          <p:cNvPr id="4" name="AutoShape 4"/>
          <p:cNvSpPr/>
          <p:nvPr/>
        </p:nvSpPr>
        <p:spPr>
          <a:xfrm>
            <a:off x="-2570669" y="0"/>
            <a:ext cx="9144000" cy="5143500"/>
          </a:xfrm>
          <a:prstGeom prst="rect">
            <a:avLst/>
          </a:prstGeom>
          <a:solidFill>
            <a:srgbClr val="A63B1E"/>
          </a:solidFill>
        </p:spPr>
      </p:sp>
      <p:sp>
        <p:nvSpPr>
          <p:cNvPr id="5" name="AutoShape 5"/>
          <p:cNvSpPr/>
          <p:nvPr/>
        </p:nvSpPr>
        <p:spPr>
          <a:xfrm>
            <a:off x="6163216" y="0"/>
            <a:ext cx="6112435" cy="5143500"/>
          </a:xfrm>
          <a:prstGeom prst="rect">
            <a:avLst/>
          </a:prstGeom>
          <a:solidFill>
            <a:srgbClr val="0D3858"/>
          </a:solidFill>
        </p:spPr>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964631">
            <a:off x="16527280" y="4538362"/>
            <a:ext cx="1864991" cy="932496"/>
          </a:xfrm>
          <a:prstGeom prst="rect">
            <a:avLst/>
          </a:prstGeom>
        </p:spPr>
      </p:pic>
      <p:sp>
        <p:nvSpPr>
          <p:cNvPr id="7" name="AutoShape 7"/>
          <p:cNvSpPr/>
          <p:nvPr/>
        </p:nvSpPr>
        <p:spPr>
          <a:xfrm>
            <a:off x="12275651" y="5143500"/>
            <a:ext cx="6012349" cy="5143500"/>
          </a:xfrm>
          <a:prstGeom prst="rect">
            <a:avLst/>
          </a:prstGeom>
          <a:solidFill>
            <a:srgbClr val="A63B1E"/>
          </a:solidFill>
        </p:spPr>
      </p:sp>
      <p:sp>
        <p:nvSpPr>
          <p:cNvPr id="8" name="TextBox 8"/>
          <p:cNvSpPr txBox="1"/>
          <p:nvPr/>
        </p:nvSpPr>
        <p:spPr>
          <a:xfrm>
            <a:off x="10804534" y="142875"/>
            <a:ext cx="1440914" cy="1068740"/>
          </a:xfrm>
          <a:prstGeom prst="rect">
            <a:avLst/>
          </a:prstGeom>
        </p:spPr>
        <p:txBody>
          <a:bodyPr lIns="0" tIns="0" rIns="0" bIns="0" rtlCol="0" anchor="t">
            <a:spAutoFit/>
          </a:bodyPr>
          <a:lstStyle/>
          <a:p>
            <a:pPr algn="r">
              <a:lnSpc>
                <a:spcPts val="8000"/>
              </a:lnSpc>
            </a:pPr>
            <a:r>
              <a:rPr lang="en-US" sz="8000" spc="-384">
                <a:solidFill>
                  <a:srgbClr val="FFFFFF"/>
                </a:solidFill>
                <a:latin typeface="Quicksand"/>
              </a:rPr>
              <a:t>01</a:t>
            </a:r>
          </a:p>
        </p:txBody>
      </p:sp>
      <p:sp>
        <p:nvSpPr>
          <p:cNvPr id="9" name="TextBox 9"/>
          <p:cNvSpPr txBox="1"/>
          <p:nvPr/>
        </p:nvSpPr>
        <p:spPr>
          <a:xfrm>
            <a:off x="16762861" y="5285988"/>
            <a:ext cx="1440914" cy="1070639"/>
          </a:xfrm>
          <a:prstGeom prst="rect">
            <a:avLst/>
          </a:prstGeom>
        </p:spPr>
        <p:txBody>
          <a:bodyPr lIns="0" tIns="0" rIns="0" bIns="0" rtlCol="0" anchor="t">
            <a:spAutoFit/>
          </a:bodyPr>
          <a:lstStyle/>
          <a:p>
            <a:pPr algn="r">
              <a:lnSpc>
                <a:spcPts val="8000"/>
              </a:lnSpc>
            </a:pPr>
            <a:r>
              <a:rPr lang="en-US" sz="8000" spc="-384">
                <a:solidFill>
                  <a:srgbClr val="FFFFFF"/>
                </a:solidFill>
                <a:latin typeface="Quicksand"/>
              </a:rPr>
              <a:t>05</a:t>
            </a:r>
          </a:p>
        </p:txBody>
      </p:sp>
      <p:sp>
        <p:nvSpPr>
          <p:cNvPr id="10" name="TextBox 10"/>
          <p:cNvSpPr txBox="1"/>
          <p:nvPr/>
        </p:nvSpPr>
        <p:spPr>
          <a:xfrm>
            <a:off x="6627977" y="1135415"/>
            <a:ext cx="5032045" cy="529167"/>
          </a:xfrm>
          <a:prstGeom prst="rect">
            <a:avLst/>
          </a:prstGeom>
        </p:spPr>
        <p:txBody>
          <a:bodyPr lIns="0" tIns="0" rIns="0" bIns="0" rtlCol="0" anchor="t">
            <a:spAutoFit/>
          </a:bodyPr>
          <a:lstStyle/>
          <a:p>
            <a:pPr>
              <a:lnSpc>
                <a:spcPts val="3900"/>
              </a:lnSpc>
            </a:pPr>
            <a:r>
              <a:rPr lang="en-US" sz="3000" spc="120">
                <a:solidFill>
                  <a:srgbClr val="FFFFFF"/>
                </a:solidFill>
                <a:latin typeface="Telegraf Bold"/>
              </a:rPr>
              <a:t>LOGISTIC REGRESSION</a:t>
            </a:r>
          </a:p>
        </p:txBody>
      </p:sp>
      <p:sp>
        <p:nvSpPr>
          <p:cNvPr id="11" name="TextBox 11"/>
          <p:cNvSpPr txBox="1"/>
          <p:nvPr/>
        </p:nvSpPr>
        <p:spPr>
          <a:xfrm>
            <a:off x="13255955" y="6466972"/>
            <a:ext cx="3228506" cy="529167"/>
          </a:xfrm>
          <a:prstGeom prst="rect">
            <a:avLst/>
          </a:prstGeom>
        </p:spPr>
        <p:txBody>
          <a:bodyPr lIns="0" tIns="0" rIns="0" bIns="0" rtlCol="0" anchor="t">
            <a:spAutoFit/>
          </a:bodyPr>
          <a:lstStyle/>
          <a:p>
            <a:pPr>
              <a:lnSpc>
                <a:spcPts val="3900"/>
              </a:lnSpc>
            </a:pPr>
            <a:r>
              <a:rPr lang="en-US" sz="3000" spc="120">
                <a:solidFill>
                  <a:srgbClr val="FFFFFF"/>
                </a:solidFill>
                <a:latin typeface="Telegraf Bold"/>
              </a:rPr>
              <a:t>NAIVE BAYES</a:t>
            </a:r>
          </a:p>
        </p:txBody>
      </p:sp>
      <p:sp>
        <p:nvSpPr>
          <p:cNvPr id="12" name="TextBox 12"/>
          <p:cNvSpPr txBox="1"/>
          <p:nvPr/>
        </p:nvSpPr>
        <p:spPr>
          <a:xfrm>
            <a:off x="16767502" y="121204"/>
            <a:ext cx="1440914" cy="1070639"/>
          </a:xfrm>
          <a:prstGeom prst="rect">
            <a:avLst/>
          </a:prstGeom>
        </p:spPr>
        <p:txBody>
          <a:bodyPr lIns="0" tIns="0" rIns="0" bIns="0" rtlCol="0" anchor="t">
            <a:spAutoFit/>
          </a:bodyPr>
          <a:lstStyle/>
          <a:p>
            <a:pPr algn="r">
              <a:lnSpc>
                <a:spcPts val="8000"/>
              </a:lnSpc>
            </a:pPr>
            <a:r>
              <a:rPr lang="en-US" sz="8000" spc="-384">
                <a:solidFill>
                  <a:srgbClr val="A63B1E"/>
                </a:solidFill>
                <a:latin typeface="Quicksand"/>
              </a:rPr>
              <a:t>02</a:t>
            </a:r>
          </a:p>
        </p:txBody>
      </p:sp>
      <p:sp>
        <p:nvSpPr>
          <p:cNvPr id="13" name="TextBox 13"/>
          <p:cNvSpPr txBox="1"/>
          <p:nvPr/>
        </p:nvSpPr>
        <p:spPr>
          <a:xfrm>
            <a:off x="4580421" y="5285988"/>
            <a:ext cx="1440914" cy="1070639"/>
          </a:xfrm>
          <a:prstGeom prst="rect">
            <a:avLst/>
          </a:prstGeom>
        </p:spPr>
        <p:txBody>
          <a:bodyPr lIns="0" tIns="0" rIns="0" bIns="0" rtlCol="0" anchor="t">
            <a:spAutoFit/>
          </a:bodyPr>
          <a:lstStyle/>
          <a:p>
            <a:pPr algn="r">
              <a:lnSpc>
                <a:spcPts val="8000"/>
              </a:lnSpc>
            </a:pPr>
            <a:r>
              <a:rPr lang="en-US" sz="8000" spc="-384">
                <a:solidFill>
                  <a:srgbClr val="FFFFFF"/>
                </a:solidFill>
                <a:latin typeface="Quicksand"/>
              </a:rPr>
              <a:t>03</a:t>
            </a:r>
          </a:p>
        </p:txBody>
      </p:sp>
      <p:sp>
        <p:nvSpPr>
          <p:cNvPr id="14" name="TextBox 14"/>
          <p:cNvSpPr txBox="1"/>
          <p:nvPr/>
        </p:nvSpPr>
        <p:spPr>
          <a:xfrm>
            <a:off x="13171730" y="1028386"/>
            <a:ext cx="5032045" cy="1020233"/>
          </a:xfrm>
          <a:prstGeom prst="rect">
            <a:avLst/>
          </a:prstGeom>
        </p:spPr>
        <p:txBody>
          <a:bodyPr lIns="0" tIns="0" rIns="0" bIns="0" rtlCol="0" anchor="t">
            <a:spAutoFit/>
          </a:bodyPr>
          <a:lstStyle/>
          <a:p>
            <a:pPr>
              <a:lnSpc>
                <a:spcPts val="3900"/>
              </a:lnSpc>
            </a:pPr>
            <a:r>
              <a:rPr lang="en-US" sz="3000" spc="120">
                <a:solidFill>
                  <a:srgbClr val="A63B1E"/>
                </a:solidFill>
                <a:latin typeface="Telegraf Bold"/>
              </a:rPr>
              <a:t>LASSO PENALISED REGRESSION</a:t>
            </a:r>
          </a:p>
        </p:txBody>
      </p:sp>
      <p:sp>
        <p:nvSpPr>
          <p:cNvPr id="15" name="TextBox 15"/>
          <p:cNvSpPr txBox="1"/>
          <p:nvPr/>
        </p:nvSpPr>
        <p:spPr>
          <a:xfrm>
            <a:off x="590976" y="6584568"/>
            <a:ext cx="5032045" cy="529167"/>
          </a:xfrm>
          <a:prstGeom prst="rect">
            <a:avLst/>
          </a:prstGeom>
        </p:spPr>
        <p:txBody>
          <a:bodyPr lIns="0" tIns="0" rIns="0" bIns="0" rtlCol="0" anchor="t">
            <a:spAutoFit/>
          </a:bodyPr>
          <a:lstStyle/>
          <a:p>
            <a:pPr>
              <a:lnSpc>
                <a:spcPts val="3900"/>
              </a:lnSpc>
            </a:pPr>
            <a:r>
              <a:rPr lang="en-US" sz="3000" spc="120">
                <a:solidFill>
                  <a:srgbClr val="FFFFFF"/>
                </a:solidFill>
                <a:latin typeface="Telegraf Bold"/>
              </a:rPr>
              <a:t>BOOTSTRAP FOREST</a:t>
            </a:r>
          </a:p>
        </p:txBody>
      </p:sp>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30328">
            <a:off x="5996492" y="9111083"/>
            <a:ext cx="2215000" cy="2351834"/>
          </a:xfrm>
          <a:prstGeom prst="rect">
            <a:avLst/>
          </a:prstGeom>
        </p:spPr>
      </p:pic>
      <p:grpSp>
        <p:nvGrpSpPr>
          <p:cNvPr id="17" name="Group 17"/>
          <p:cNvGrpSpPr>
            <a:grpSpLocks noChangeAspect="1"/>
          </p:cNvGrpSpPr>
          <p:nvPr/>
        </p:nvGrpSpPr>
        <p:grpSpPr>
          <a:xfrm>
            <a:off x="16538843" y="9927340"/>
            <a:ext cx="719320" cy="719320"/>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D3858"/>
            </a:solidFill>
          </p:spPr>
        </p:sp>
      </p:grpSp>
      <p:grpSp>
        <p:nvGrpSpPr>
          <p:cNvPr id="19" name="Group 19"/>
          <p:cNvGrpSpPr>
            <a:grpSpLocks noChangeAspect="1"/>
          </p:cNvGrpSpPr>
          <p:nvPr/>
        </p:nvGrpSpPr>
        <p:grpSpPr>
          <a:xfrm>
            <a:off x="-355927" y="478091"/>
            <a:ext cx="711853" cy="711853"/>
            <a:chOff x="0" y="0"/>
            <a:chExt cx="6355080" cy="6355080"/>
          </a:xfrm>
        </p:grpSpPr>
        <p:sp>
          <p:nvSpPr>
            <p:cNvPr id="20" name="Freeform 2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D3858"/>
            </a:solidFill>
          </p:spPr>
        </p:sp>
      </p:grpSp>
      <p:grpSp>
        <p:nvGrpSpPr>
          <p:cNvPr id="21" name="Group 21"/>
          <p:cNvGrpSpPr/>
          <p:nvPr/>
        </p:nvGrpSpPr>
        <p:grpSpPr>
          <a:xfrm rot="8961417">
            <a:off x="10061005" y="5214394"/>
            <a:ext cx="342860" cy="230528"/>
            <a:chOff x="0" y="0"/>
            <a:chExt cx="1930400" cy="1297940"/>
          </a:xfrm>
        </p:grpSpPr>
        <p:sp>
          <p:nvSpPr>
            <p:cNvPr id="22" name="Freeform 22"/>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0D3858"/>
            </a:solidFill>
          </p:spPr>
        </p:sp>
      </p:grpSp>
      <p:sp>
        <p:nvSpPr>
          <p:cNvPr id="23" name="TextBox 23"/>
          <p:cNvSpPr txBox="1"/>
          <p:nvPr/>
        </p:nvSpPr>
        <p:spPr>
          <a:xfrm>
            <a:off x="6832798" y="6339034"/>
            <a:ext cx="5032045" cy="1020233"/>
          </a:xfrm>
          <a:prstGeom prst="rect">
            <a:avLst/>
          </a:prstGeom>
        </p:spPr>
        <p:txBody>
          <a:bodyPr lIns="0" tIns="0" rIns="0" bIns="0" rtlCol="0" anchor="t">
            <a:spAutoFit/>
          </a:bodyPr>
          <a:lstStyle/>
          <a:p>
            <a:pPr>
              <a:lnSpc>
                <a:spcPts val="3900"/>
              </a:lnSpc>
            </a:pPr>
            <a:r>
              <a:rPr lang="en-US" sz="3000" spc="120">
                <a:solidFill>
                  <a:srgbClr val="A63B1E"/>
                </a:solidFill>
                <a:latin typeface="Telegraf Bold"/>
              </a:rPr>
              <a:t>NEURAL NETWORK TANH(6)</a:t>
            </a:r>
          </a:p>
        </p:txBody>
      </p:sp>
      <p:sp>
        <p:nvSpPr>
          <p:cNvPr id="24" name="TextBox 24"/>
          <p:cNvSpPr txBox="1"/>
          <p:nvPr/>
        </p:nvSpPr>
        <p:spPr>
          <a:xfrm>
            <a:off x="10667834" y="5286375"/>
            <a:ext cx="1440914" cy="1070639"/>
          </a:xfrm>
          <a:prstGeom prst="rect">
            <a:avLst/>
          </a:prstGeom>
        </p:spPr>
        <p:txBody>
          <a:bodyPr lIns="0" tIns="0" rIns="0" bIns="0" rtlCol="0" anchor="t">
            <a:spAutoFit/>
          </a:bodyPr>
          <a:lstStyle/>
          <a:p>
            <a:pPr algn="r">
              <a:lnSpc>
                <a:spcPts val="8000"/>
              </a:lnSpc>
            </a:pPr>
            <a:r>
              <a:rPr lang="en-US" sz="8000" spc="-384">
                <a:solidFill>
                  <a:srgbClr val="A63B1E"/>
                </a:solidFill>
                <a:latin typeface="Quicksand"/>
              </a:rPr>
              <a:t>04</a:t>
            </a:r>
          </a:p>
        </p:txBody>
      </p:sp>
      <p:sp>
        <p:nvSpPr>
          <p:cNvPr id="25" name="TextBox 25"/>
          <p:cNvSpPr txBox="1"/>
          <p:nvPr/>
        </p:nvSpPr>
        <p:spPr>
          <a:xfrm>
            <a:off x="338202" y="1567078"/>
            <a:ext cx="6645245" cy="1744932"/>
          </a:xfrm>
          <a:prstGeom prst="rect">
            <a:avLst/>
          </a:prstGeom>
        </p:spPr>
        <p:txBody>
          <a:bodyPr lIns="0" tIns="0" rIns="0" bIns="0" rtlCol="0" anchor="t">
            <a:spAutoFit/>
          </a:bodyPr>
          <a:lstStyle/>
          <a:p>
            <a:pPr>
              <a:lnSpc>
                <a:spcPts val="6551"/>
              </a:lnSpc>
            </a:pPr>
            <a:r>
              <a:rPr lang="en-US" sz="5955">
                <a:solidFill>
                  <a:srgbClr val="F6F6F6"/>
                </a:solidFill>
                <a:latin typeface="Telegraf Bold"/>
              </a:rPr>
              <a:t>Models Comparison</a:t>
            </a:r>
          </a:p>
        </p:txBody>
      </p:sp>
      <p:sp>
        <p:nvSpPr>
          <p:cNvPr id="26" name="TextBox 26"/>
          <p:cNvSpPr txBox="1"/>
          <p:nvPr/>
        </p:nvSpPr>
        <p:spPr>
          <a:xfrm>
            <a:off x="13171730" y="7639050"/>
            <a:ext cx="4086433" cy="1885527"/>
          </a:xfrm>
          <a:prstGeom prst="rect">
            <a:avLst/>
          </a:prstGeom>
        </p:spPr>
        <p:txBody>
          <a:bodyPr lIns="0" tIns="0" rIns="0" bIns="0" rtlCol="0" anchor="t">
            <a:spAutoFit/>
          </a:bodyPr>
          <a:lstStyle/>
          <a:p>
            <a:pPr marL="453389" lvl="1" indent="-226695">
              <a:lnSpc>
                <a:spcPts val="2939"/>
              </a:lnSpc>
              <a:buFont typeface="Arial"/>
              <a:buChar char="•"/>
            </a:pPr>
            <a:r>
              <a:rPr lang="en-US" sz="2099" spc="41">
                <a:solidFill>
                  <a:srgbClr val="C9E265"/>
                </a:solidFill>
                <a:latin typeface="Telegraf Bold"/>
              </a:rPr>
              <a:t>AUC: 0.7823</a:t>
            </a:r>
          </a:p>
          <a:p>
            <a:pPr marL="453389" lvl="1" indent="-226695">
              <a:lnSpc>
                <a:spcPts val="2939"/>
              </a:lnSpc>
              <a:buFont typeface="Arial"/>
              <a:buChar char="•"/>
            </a:pPr>
            <a:r>
              <a:rPr lang="en-US" sz="2099" spc="41">
                <a:solidFill>
                  <a:srgbClr val="F6F6F6"/>
                </a:solidFill>
                <a:latin typeface="Telegraf"/>
              </a:rPr>
              <a:t>Accuracy: 0.87</a:t>
            </a:r>
          </a:p>
          <a:p>
            <a:pPr marL="453389" lvl="1" indent="-226695">
              <a:lnSpc>
                <a:spcPts val="2939"/>
              </a:lnSpc>
              <a:buFont typeface="Arial"/>
              <a:buChar char="•"/>
            </a:pPr>
            <a:r>
              <a:rPr lang="en-US" sz="2099" spc="41">
                <a:solidFill>
                  <a:srgbClr val="F6F6F6"/>
                </a:solidFill>
                <a:latin typeface="Telegraf"/>
              </a:rPr>
              <a:t>Precision: 0.445</a:t>
            </a:r>
          </a:p>
          <a:p>
            <a:pPr marL="453389" lvl="1" indent="-226695">
              <a:lnSpc>
                <a:spcPts val="2939"/>
              </a:lnSpc>
              <a:buFont typeface="Arial"/>
              <a:buChar char="•"/>
            </a:pPr>
            <a:r>
              <a:rPr lang="en-US" sz="2099" spc="41">
                <a:solidFill>
                  <a:srgbClr val="F6F6F6"/>
                </a:solidFill>
                <a:latin typeface="Telegraf"/>
              </a:rPr>
              <a:t>Recall: 0.455</a:t>
            </a:r>
          </a:p>
          <a:p>
            <a:pPr>
              <a:lnSpc>
                <a:spcPts val="2940"/>
              </a:lnSpc>
            </a:pPr>
            <a:endParaRPr lang="en-US" sz="2099" spc="41">
              <a:solidFill>
                <a:srgbClr val="F6F6F6"/>
              </a:solidFill>
              <a:latin typeface="Telegraf"/>
            </a:endParaRPr>
          </a:p>
        </p:txBody>
      </p:sp>
      <p:sp>
        <p:nvSpPr>
          <p:cNvPr id="27" name="TextBox 27"/>
          <p:cNvSpPr txBox="1"/>
          <p:nvPr/>
        </p:nvSpPr>
        <p:spPr>
          <a:xfrm>
            <a:off x="7301858" y="7639050"/>
            <a:ext cx="4086433" cy="2258060"/>
          </a:xfrm>
          <a:prstGeom prst="rect">
            <a:avLst/>
          </a:prstGeom>
        </p:spPr>
        <p:txBody>
          <a:bodyPr lIns="0" tIns="0" rIns="0" bIns="0" rtlCol="0" anchor="t">
            <a:spAutoFit/>
          </a:bodyPr>
          <a:lstStyle/>
          <a:p>
            <a:pPr marL="453389" lvl="1" indent="-226695">
              <a:lnSpc>
                <a:spcPts val="2939"/>
              </a:lnSpc>
              <a:buFont typeface="Arial"/>
              <a:buChar char="•"/>
            </a:pPr>
            <a:r>
              <a:rPr lang="en-US" sz="2099" spc="41">
                <a:solidFill>
                  <a:srgbClr val="008240"/>
                </a:solidFill>
                <a:latin typeface="Telegraf Bold"/>
              </a:rPr>
              <a:t>AUC: 0.8023</a:t>
            </a:r>
          </a:p>
          <a:p>
            <a:pPr marL="453389" lvl="1" indent="-226695">
              <a:lnSpc>
                <a:spcPts val="2939"/>
              </a:lnSpc>
              <a:buFont typeface="Arial"/>
              <a:buChar char="•"/>
            </a:pPr>
            <a:r>
              <a:rPr lang="en-US" sz="2099" spc="41">
                <a:solidFill>
                  <a:srgbClr val="0D3858"/>
                </a:solidFill>
                <a:latin typeface="Telegraf Bold"/>
              </a:rPr>
              <a:t>Layers: TanH(6) </a:t>
            </a:r>
          </a:p>
          <a:p>
            <a:pPr marL="453389" lvl="1" indent="-226695">
              <a:lnSpc>
                <a:spcPts val="2939"/>
              </a:lnSpc>
              <a:buFont typeface="Arial"/>
              <a:buChar char="•"/>
            </a:pPr>
            <a:r>
              <a:rPr lang="en-US" sz="2099" spc="41">
                <a:solidFill>
                  <a:srgbClr val="0D3858"/>
                </a:solidFill>
                <a:latin typeface="Telegraf"/>
              </a:rPr>
              <a:t>Accuracy: 0.8953</a:t>
            </a:r>
          </a:p>
          <a:p>
            <a:pPr marL="453389" lvl="1" indent="-226695">
              <a:lnSpc>
                <a:spcPts val="2939"/>
              </a:lnSpc>
              <a:buFont typeface="Arial"/>
              <a:buChar char="•"/>
            </a:pPr>
            <a:r>
              <a:rPr lang="en-US" sz="2099" spc="41">
                <a:solidFill>
                  <a:srgbClr val="0D3858"/>
                </a:solidFill>
                <a:latin typeface="Telegraf"/>
              </a:rPr>
              <a:t>Precision: 0.6292</a:t>
            </a:r>
          </a:p>
          <a:p>
            <a:pPr marL="453389" lvl="1" indent="-226695">
              <a:lnSpc>
                <a:spcPts val="2939"/>
              </a:lnSpc>
              <a:buFont typeface="Arial"/>
              <a:buChar char="•"/>
            </a:pPr>
            <a:r>
              <a:rPr lang="en-US" sz="2099" spc="41">
                <a:solidFill>
                  <a:srgbClr val="0D3858"/>
                </a:solidFill>
                <a:latin typeface="Telegraf"/>
              </a:rPr>
              <a:t>Recall: 0.2411</a:t>
            </a:r>
          </a:p>
          <a:p>
            <a:pPr>
              <a:lnSpc>
                <a:spcPts val="2940"/>
              </a:lnSpc>
            </a:pPr>
            <a:endParaRPr lang="en-US" sz="2099" spc="41">
              <a:solidFill>
                <a:srgbClr val="0D3858"/>
              </a:solidFill>
              <a:latin typeface="Telegraf"/>
            </a:endParaRPr>
          </a:p>
        </p:txBody>
      </p:sp>
      <p:sp>
        <p:nvSpPr>
          <p:cNvPr id="28" name="TextBox 28"/>
          <p:cNvSpPr txBox="1"/>
          <p:nvPr/>
        </p:nvSpPr>
        <p:spPr>
          <a:xfrm>
            <a:off x="1413143" y="7391482"/>
            <a:ext cx="3387712" cy="1885527"/>
          </a:xfrm>
          <a:prstGeom prst="rect">
            <a:avLst/>
          </a:prstGeom>
        </p:spPr>
        <p:txBody>
          <a:bodyPr lIns="0" tIns="0" rIns="0" bIns="0" rtlCol="0" anchor="t">
            <a:spAutoFit/>
          </a:bodyPr>
          <a:lstStyle/>
          <a:p>
            <a:pPr>
              <a:lnSpc>
                <a:spcPts val="2940"/>
              </a:lnSpc>
            </a:pPr>
            <a:endParaRPr/>
          </a:p>
          <a:p>
            <a:pPr marL="453390" lvl="1" indent="-226695">
              <a:lnSpc>
                <a:spcPts val="2940"/>
              </a:lnSpc>
              <a:buFont typeface="Arial"/>
              <a:buChar char="•"/>
            </a:pPr>
            <a:r>
              <a:rPr lang="en-US" sz="2100" spc="42">
                <a:solidFill>
                  <a:srgbClr val="C9E265"/>
                </a:solidFill>
                <a:latin typeface="Telegraf Bold"/>
              </a:rPr>
              <a:t>AUC: 0.8009</a:t>
            </a:r>
          </a:p>
          <a:p>
            <a:pPr marL="453390" lvl="1" indent="-226695">
              <a:lnSpc>
                <a:spcPts val="2940"/>
              </a:lnSpc>
              <a:buFont typeface="Arial"/>
              <a:buChar char="•"/>
            </a:pPr>
            <a:r>
              <a:rPr lang="en-US" sz="2100" spc="42">
                <a:solidFill>
                  <a:srgbClr val="FFFFFF"/>
                </a:solidFill>
                <a:latin typeface="Telegraf"/>
              </a:rPr>
              <a:t>Accuracy: 0.8966</a:t>
            </a:r>
          </a:p>
          <a:p>
            <a:pPr marL="453390" lvl="1" indent="-226695">
              <a:lnSpc>
                <a:spcPts val="2940"/>
              </a:lnSpc>
              <a:buFont typeface="Arial"/>
              <a:buChar char="•"/>
            </a:pPr>
            <a:r>
              <a:rPr lang="en-US" sz="2100" spc="42">
                <a:solidFill>
                  <a:srgbClr val="FFFFFF"/>
                </a:solidFill>
                <a:latin typeface="Telegraf"/>
              </a:rPr>
              <a:t>Precision: 0.7143</a:t>
            </a:r>
          </a:p>
          <a:p>
            <a:pPr marL="453390" lvl="1" indent="-226695">
              <a:lnSpc>
                <a:spcPts val="2940"/>
              </a:lnSpc>
              <a:buFont typeface="Arial"/>
              <a:buChar char="•"/>
            </a:pPr>
            <a:r>
              <a:rPr lang="en-US" sz="2100" spc="42">
                <a:solidFill>
                  <a:srgbClr val="FFFFFF"/>
                </a:solidFill>
                <a:latin typeface="Telegraf"/>
              </a:rPr>
              <a:t>Recall: 0.1839</a:t>
            </a:r>
          </a:p>
        </p:txBody>
      </p:sp>
      <p:sp>
        <p:nvSpPr>
          <p:cNvPr id="29" name="TextBox 29"/>
          <p:cNvSpPr txBox="1"/>
          <p:nvPr/>
        </p:nvSpPr>
        <p:spPr>
          <a:xfrm>
            <a:off x="13171730" y="1980446"/>
            <a:ext cx="4489659" cy="3003127"/>
          </a:xfrm>
          <a:prstGeom prst="rect">
            <a:avLst/>
          </a:prstGeom>
        </p:spPr>
        <p:txBody>
          <a:bodyPr lIns="0" tIns="0" rIns="0" bIns="0" rtlCol="0" anchor="t">
            <a:spAutoFit/>
          </a:bodyPr>
          <a:lstStyle/>
          <a:p>
            <a:pPr marL="453390" lvl="1" indent="-226695">
              <a:lnSpc>
                <a:spcPts val="2940"/>
              </a:lnSpc>
              <a:buFont typeface="Arial"/>
              <a:buChar char="•"/>
            </a:pPr>
            <a:r>
              <a:rPr lang="en-US" sz="2100" spc="42">
                <a:solidFill>
                  <a:srgbClr val="A63B1E"/>
                </a:solidFill>
                <a:latin typeface="Telegraf"/>
              </a:rPr>
              <a:t>Best Predictors: </a:t>
            </a:r>
            <a:r>
              <a:rPr lang="en-US" sz="2100" spc="42">
                <a:solidFill>
                  <a:srgbClr val="0D3858"/>
                </a:solidFill>
                <a:latin typeface="Telegraf"/>
              </a:rPr>
              <a:t>emp.var.rate, cons.price.idx, month and contact</a:t>
            </a:r>
          </a:p>
          <a:p>
            <a:pPr marL="453390" lvl="1" indent="-226695">
              <a:lnSpc>
                <a:spcPts val="2940"/>
              </a:lnSpc>
              <a:buFont typeface="Arial"/>
              <a:buChar char="•"/>
            </a:pPr>
            <a:r>
              <a:rPr lang="en-US" sz="2100" spc="42">
                <a:solidFill>
                  <a:srgbClr val="008240"/>
                </a:solidFill>
                <a:latin typeface="Telegraf Bold"/>
              </a:rPr>
              <a:t>AUC: 0.7890</a:t>
            </a:r>
          </a:p>
          <a:p>
            <a:pPr marL="453390" lvl="1" indent="-226695">
              <a:lnSpc>
                <a:spcPts val="2940"/>
              </a:lnSpc>
              <a:buFont typeface="Arial"/>
              <a:buChar char="•"/>
            </a:pPr>
            <a:r>
              <a:rPr lang="en-US" sz="2100" spc="42">
                <a:solidFill>
                  <a:srgbClr val="A63B1E"/>
                </a:solidFill>
                <a:latin typeface="Telegraf"/>
              </a:rPr>
              <a:t>Accuracy: 0.8972</a:t>
            </a:r>
          </a:p>
          <a:p>
            <a:pPr marL="453390" lvl="1" indent="-226695">
              <a:lnSpc>
                <a:spcPts val="2940"/>
              </a:lnSpc>
              <a:buFont typeface="Arial"/>
              <a:buChar char="•"/>
            </a:pPr>
            <a:r>
              <a:rPr lang="en-US" sz="2100" spc="42">
                <a:solidFill>
                  <a:srgbClr val="A63B1E"/>
                </a:solidFill>
                <a:latin typeface="Telegraf"/>
              </a:rPr>
              <a:t>Precision: 0.6302</a:t>
            </a:r>
          </a:p>
          <a:p>
            <a:pPr marL="453390" lvl="1" indent="-226695">
              <a:lnSpc>
                <a:spcPts val="2940"/>
              </a:lnSpc>
              <a:buFont typeface="Arial"/>
              <a:buChar char="•"/>
            </a:pPr>
            <a:r>
              <a:rPr lang="en-US" sz="2100" spc="42">
                <a:solidFill>
                  <a:srgbClr val="A63B1E"/>
                </a:solidFill>
                <a:latin typeface="Telegraf"/>
              </a:rPr>
              <a:t>Recall: 0.2112</a:t>
            </a:r>
          </a:p>
          <a:p>
            <a:pPr>
              <a:lnSpc>
                <a:spcPts val="2940"/>
              </a:lnSpc>
            </a:pPr>
            <a:endParaRPr lang="en-US" sz="2100" spc="42">
              <a:solidFill>
                <a:srgbClr val="A63B1E"/>
              </a:solidFill>
              <a:latin typeface="Telegraf"/>
            </a:endParaRPr>
          </a:p>
        </p:txBody>
      </p:sp>
      <p:sp>
        <p:nvSpPr>
          <p:cNvPr id="30" name="TextBox 30"/>
          <p:cNvSpPr txBox="1"/>
          <p:nvPr/>
        </p:nvSpPr>
        <p:spPr>
          <a:xfrm>
            <a:off x="7035332" y="1980446"/>
            <a:ext cx="4489659" cy="3003127"/>
          </a:xfrm>
          <a:prstGeom prst="rect">
            <a:avLst/>
          </a:prstGeom>
        </p:spPr>
        <p:txBody>
          <a:bodyPr lIns="0" tIns="0" rIns="0" bIns="0" rtlCol="0" anchor="t">
            <a:spAutoFit/>
          </a:bodyPr>
          <a:lstStyle/>
          <a:p>
            <a:pPr marL="453390" lvl="1" indent="-226695">
              <a:lnSpc>
                <a:spcPts val="2940"/>
              </a:lnSpc>
              <a:buFont typeface="Arial"/>
              <a:buChar char="•"/>
            </a:pPr>
            <a:r>
              <a:rPr lang="en-US" sz="2100" spc="42">
                <a:solidFill>
                  <a:srgbClr val="FFFFFF"/>
                </a:solidFill>
                <a:latin typeface="Telegraf"/>
              </a:rPr>
              <a:t>Best Predictors: </a:t>
            </a:r>
            <a:r>
              <a:rPr lang="en-US" sz="2100" spc="42">
                <a:solidFill>
                  <a:srgbClr val="F4592F"/>
                </a:solidFill>
                <a:latin typeface="Telegraf"/>
              </a:rPr>
              <a:t>emp.var.rate, cons.price.idx, month and contact</a:t>
            </a:r>
          </a:p>
          <a:p>
            <a:pPr marL="453390" lvl="1" indent="-226695">
              <a:lnSpc>
                <a:spcPts val="2940"/>
              </a:lnSpc>
              <a:buFont typeface="Arial"/>
              <a:buChar char="•"/>
            </a:pPr>
            <a:r>
              <a:rPr lang="en-US" sz="2100" spc="42">
                <a:solidFill>
                  <a:srgbClr val="C9E265"/>
                </a:solidFill>
                <a:latin typeface="Telegraf Bold"/>
              </a:rPr>
              <a:t>AUC: 0.7992</a:t>
            </a:r>
          </a:p>
          <a:p>
            <a:pPr marL="453390" lvl="1" indent="-226695">
              <a:lnSpc>
                <a:spcPts val="2940"/>
              </a:lnSpc>
              <a:buFont typeface="Arial"/>
              <a:buChar char="•"/>
            </a:pPr>
            <a:r>
              <a:rPr lang="en-US" sz="2100" spc="42">
                <a:solidFill>
                  <a:srgbClr val="FFFFFF"/>
                </a:solidFill>
                <a:latin typeface="Telegraf"/>
              </a:rPr>
              <a:t>Accuracy: 0.896</a:t>
            </a:r>
          </a:p>
          <a:p>
            <a:pPr marL="453390" lvl="1" indent="-226695">
              <a:lnSpc>
                <a:spcPts val="2940"/>
              </a:lnSpc>
              <a:buFont typeface="Arial"/>
              <a:buChar char="•"/>
            </a:pPr>
            <a:r>
              <a:rPr lang="en-US" sz="2100" spc="42">
                <a:solidFill>
                  <a:srgbClr val="FFFFFF"/>
                </a:solidFill>
                <a:latin typeface="Telegraf"/>
              </a:rPr>
              <a:t>Precision: 0.65</a:t>
            </a:r>
          </a:p>
          <a:p>
            <a:pPr marL="453390" lvl="1" indent="-226695">
              <a:lnSpc>
                <a:spcPts val="2940"/>
              </a:lnSpc>
              <a:buFont typeface="Arial"/>
              <a:buChar char="•"/>
            </a:pPr>
            <a:r>
              <a:rPr lang="en-US" sz="2100" spc="42">
                <a:solidFill>
                  <a:srgbClr val="C9E265"/>
                </a:solidFill>
                <a:latin typeface="Telegraf Bold"/>
              </a:rPr>
              <a:t>Recall: 0.24</a:t>
            </a:r>
          </a:p>
          <a:p>
            <a:pPr>
              <a:lnSpc>
                <a:spcPts val="2940"/>
              </a:lnSpc>
            </a:pPr>
            <a:endParaRPr lang="en-US" sz="2100" spc="42">
              <a:solidFill>
                <a:srgbClr val="C9E265"/>
              </a:solidFill>
              <a:latin typeface="Telegraf Bold"/>
            </a:endParaRPr>
          </a:p>
        </p:txBody>
      </p:sp>
      <p:pic>
        <p:nvPicPr>
          <p:cNvPr id="31" name="Picture 31"/>
          <p:cNvPicPr>
            <a:picLocks noChangeAspect="1"/>
          </p:cNvPicPr>
          <p:nvPr/>
        </p:nvPicPr>
        <p:blipFill>
          <a:blip r:embed="rId8"/>
          <a:srcRect/>
          <a:stretch>
            <a:fillRect/>
          </a:stretch>
        </p:blipFill>
        <p:spPr>
          <a:xfrm>
            <a:off x="15817612" y="7822845"/>
            <a:ext cx="1670347" cy="1594137"/>
          </a:xfrm>
          <a:prstGeom prst="rect">
            <a:avLst/>
          </a:prstGeom>
        </p:spPr>
      </p:pic>
      <p:sp>
        <p:nvSpPr>
          <p:cNvPr id="32" name="TextBox 32"/>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33" name="TextBox 33"/>
          <p:cNvSpPr txBox="1"/>
          <p:nvPr/>
        </p:nvSpPr>
        <p:spPr>
          <a:xfrm>
            <a:off x="17000496" y="-28575"/>
            <a:ext cx="1874250" cy="267452"/>
          </a:xfrm>
          <a:prstGeom prst="rect">
            <a:avLst/>
          </a:prstGeom>
        </p:spPr>
        <p:txBody>
          <a:bodyPr lIns="0" tIns="0" rIns="0" bIns="0" rtlCol="0" anchor="t">
            <a:spAutoFit/>
          </a:bodyPr>
          <a:lstStyle/>
          <a:p>
            <a:pPr algn="ctr">
              <a:lnSpc>
                <a:spcPts val="2233"/>
              </a:lnSpc>
            </a:pPr>
            <a:r>
              <a:rPr lang="en-US" sz="1595">
                <a:solidFill>
                  <a:srgbClr val="0D3858"/>
                </a:solidFill>
                <a:latin typeface="Open Sans Bold"/>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5" r="5225"/>
          <a:stretch>
            <a:fillRect/>
          </a:stretch>
        </p:blipFill>
        <p:spPr>
          <a:xfrm rot="5400000" flipV="1">
            <a:off x="1215908" y="3829411"/>
            <a:ext cx="5208553" cy="5674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6970" y="3284190"/>
            <a:ext cx="4506428" cy="5388120"/>
          </a:xfrm>
          <a:prstGeom prst="rect">
            <a:avLst/>
          </a:prstGeom>
        </p:spPr>
      </p:pic>
      <p:sp>
        <p:nvSpPr>
          <p:cNvPr id="4" name="TextBox 4"/>
          <p:cNvSpPr txBox="1"/>
          <p:nvPr/>
        </p:nvSpPr>
        <p:spPr>
          <a:xfrm>
            <a:off x="3820184" y="1424453"/>
            <a:ext cx="11307367" cy="905695"/>
          </a:xfrm>
          <a:prstGeom prst="rect">
            <a:avLst/>
          </a:prstGeom>
        </p:spPr>
        <p:txBody>
          <a:bodyPr lIns="0" tIns="0" rIns="0" bIns="0" rtlCol="0" anchor="t">
            <a:spAutoFit/>
          </a:bodyPr>
          <a:lstStyle/>
          <a:p>
            <a:pPr>
              <a:lnSpc>
                <a:spcPts val="6487"/>
              </a:lnSpc>
            </a:pPr>
            <a:r>
              <a:rPr lang="en-US" sz="5897">
                <a:solidFill>
                  <a:srgbClr val="0D3858"/>
                </a:solidFill>
                <a:latin typeface="Telegraf Bold"/>
              </a:rPr>
              <a:t>Solving the Business Problem</a:t>
            </a:r>
          </a:p>
        </p:txBody>
      </p:sp>
      <p:grpSp>
        <p:nvGrpSpPr>
          <p:cNvPr id="5" name="Group 5"/>
          <p:cNvGrpSpPr>
            <a:grpSpLocks noChangeAspect="1"/>
          </p:cNvGrpSpPr>
          <p:nvPr/>
        </p:nvGrpSpPr>
        <p:grpSpPr>
          <a:xfrm>
            <a:off x="14627874" y="1882063"/>
            <a:ext cx="495300" cy="495300"/>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7" name="Picture 7"/>
          <p:cNvPicPr>
            <a:picLocks noChangeAspect="1"/>
          </p:cNvPicPr>
          <p:nvPr/>
        </p:nvPicPr>
        <p:blipFill>
          <a:blip r:embed="rId6"/>
          <a:srcRect t="63981"/>
          <a:stretch>
            <a:fillRect/>
          </a:stretch>
        </p:blipFill>
        <p:spPr>
          <a:xfrm>
            <a:off x="6850306" y="3543933"/>
            <a:ext cx="10408994" cy="4097519"/>
          </a:xfrm>
          <a:prstGeom prst="rect">
            <a:avLst/>
          </a:prstGeom>
        </p:spPr>
      </p:pic>
      <p:sp>
        <p:nvSpPr>
          <p:cNvPr id="8" name="TextBox 8"/>
          <p:cNvSpPr txBox="1"/>
          <p:nvPr/>
        </p:nvSpPr>
        <p:spPr>
          <a:xfrm>
            <a:off x="8520652" y="2774942"/>
            <a:ext cx="7474366" cy="509248"/>
          </a:xfrm>
          <a:prstGeom prst="rect">
            <a:avLst/>
          </a:prstGeom>
        </p:spPr>
        <p:txBody>
          <a:bodyPr lIns="0" tIns="0" rIns="0" bIns="0" rtlCol="0" anchor="t">
            <a:spAutoFit/>
          </a:bodyPr>
          <a:lstStyle/>
          <a:p>
            <a:pPr>
              <a:lnSpc>
                <a:spcPts val="3762"/>
              </a:lnSpc>
            </a:pPr>
            <a:r>
              <a:rPr lang="en-US" sz="3135">
                <a:solidFill>
                  <a:srgbClr val="A63B1E"/>
                </a:solidFill>
                <a:latin typeface="Telegraf Bold"/>
              </a:rPr>
              <a:t>USING THE NAIVE BAYES MODEL</a:t>
            </a:r>
          </a:p>
        </p:txBody>
      </p:sp>
      <p:sp>
        <p:nvSpPr>
          <p:cNvPr id="9" name="TextBox 9"/>
          <p:cNvSpPr txBox="1"/>
          <p:nvPr/>
        </p:nvSpPr>
        <p:spPr>
          <a:xfrm>
            <a:off x="7091670" y="8061025"/>
            <a:ext cx="10332329" cy="1439545"/>
          </a:xfrm>
          <a:prstGeom prst="rect">
            <a:avLst/>
          </a:prstGeom>
        </p:spPr>
        <p:txBody>
          <a:bodyPr lIns="0" tIns="0" rIns="0" bIns="0" rtlCol="0" anchor="t">
            <a:spAutoFit/>
          </a:bodyPr>
          <a:lstStyle/>
          <a:p>
            <a:pPr algn="just">
              <a:lnSpc>
                <a:spcPts val="3779"/>
              </a:lnSpc>
              <a:spcBef>
                <a:spcPct val="0"/>
              </a:spcBef>
            </a:pPr>
            <a:r>
              <a:rPr lang="en-US" sz="2700" spc="54">
                <a:solidFill>
                  <a:srgbClr val="0D3858"/>
                </a:solidFill>
                <a:latin typeface="Telegraf"/>
              </a:rPr>
              <a:t>While observing the Validation “Yes” gain curve it can be seen that we captured 62% of the customers saying “Yes” while observing only 20% of the overall database.</a:t>
            </a:r>
          </a:p>
        </p:txBody>
      </p:sp>
      <p:sp>
        <p:nvSpPr>
          <p:cNvPr id="10" name="TextBox 10"/>
          <p:cNvSpPr txBox="1"/>
          <p:nvPr/>
        </p:nvSpPr>
        <p:spPr>
          <a:xfrm>
            <a:off x="16143225"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1" name="TextBox 11"/>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A63B1E"/>
                </a:solidFill>
                <a:latin typeface="Open Sans Bold"/>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63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5" r="5225"/>
          <a:stretch>
            <a:fillRect/>
          </a:stretch>
        </p:blipFill>
        <p:spPr>
          <a:xfrm rot="5400000" flipV="1">
            <a:off x="1215908" y="3829411"/>
            <a:ext cx="5208553" cy="5674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6970" y="3284190"/>
            <a:ext cx="4506428" cy="5388120"/>
          </a:xfrm>
          <a:prstGeom prst="rect">
            <a:avLst/>
          </a:prstGeom>
        </p:spPr>
      </p:pic>
      <p:sp>
        <p:nvSpPr>
          <p:cNvPr id="4" name="TextBox 4"/>
          <p:cNvSpPr txBox="1"/>
          <p:nvPr/>
        </p:nvSpPr>
        <p:spPr>
          <a:xfrm>
            <a:off x="9432127" y="1602163"/>
            <a:ext cx="5499577" cy="1053862"/>
          </a:xfrm>
          <a:prstGeom prst="rect">
            <a:avLst/>
          </a:prstGeom>
        </p:spPr>
        <p:txBody>
          <a:bodyPr lIns="0" tIns="0" rIns="0" bIns="0" rtlCol="0" anchor="t">
            <a:spAutoFit/>
          </a:bodyPr>
          <a:lstStyle/>
          <a:p>
            <a:pPr>
              <a:lnSpc>
                <a:spcPts val="7587"/>
              </a:lnSpc>
            </a:pPr>
            <a:r>
              <a:rPr lang="en-US" sz="6897">
                <a:solidFill>
                  <a:srgbClr val="FFFFFF"/>
                </a:solidFill>
                <a:latin typeface="Telegraf Bold"/>
              </a:rPr>
              <a:t>Deployment</a:t>
            </a:r>
          </a:p>
        </p:txBody>
      </p:sp>
      <p:grpSp>
        <p:nvGrpSpPr>
          <p:cNvPr id="5" name="Group 5"/>
          <p:cNvGrpSpPr/>
          <p:nvPr/>
        </p:nvGrpSpPr>
        <p:grpSpPr>
          <a:xfrm rot="1454278">
            <a:off x="1978077" y="8557046"/>
            <a:ext cx="342860" cy="230528"/>
            <a:chOff x="0" y="0"/>
            <a:chExt cx="1930400" cy="1297940"/>
          </a:xfrm>
        </p:grpSpPr>
        <p:sp>
          <p:nvSpPr>
            <p:cNvPr id="6" name="Freeform 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0050F5"/>
            </a:solidFill>
          </p:spPr>
        </p:sp>
      </p:grpSp>
      <p:sp>
        <p:nvSpPr>
          <p:cNvPr id="7" name="TextBox 7"/>
          <p:cNvSpPr txBox="1"/>
          <p:nvPr/>
        </p:nvSpPr>
        <p:spPr>
          <a:xfrm>
            <a:off x="8230453" y="3638754"/>
            <a:ext cx="8168642" cy="3810212"/>
          </a:xfrm>
          <a:prstGeom prst="rect">
            <a:avLst/>
          </a:prstGeom>
        </p:spPr>
        <p:txBody>
          <a:bodyPr lIns="0" tIns="0" rIns="0" bIns="0" rtlCol="0" anchor="t">
            <a:spAutoFit/>
          </a:bodyPr>
          <a:lstStyle/>
          <a:p>
            <a:pPr algn="just">
              <a:lnSpc>
                <a:spcPts val="3779"/>
              </a:lnSpc>
              <a:spcBef>
                <a:spcPct val="0"/>
              </a:spcBef>
            </a:pPr>
            <a:r>
              <a:rPr lang="en-US" sz="2700" spc="54">
                <a:solidFill>
                  <a:srgbClr val="FFFFFF"/>
                </a:solidFill>
                <a:latin typeface="Telegraf"/>
              </a:rPr>
              <a:t>Performing data analytics is the most important part of any industry with rising competition. Marketing analytics campaigns are used by the majority of business organizations. Our model can be used in the real world to help the bank get their targeted customers with minimum investment and get the maximum conversion rate on the leads predicted by the model.</a:t>
            </a:r>
          </a:p>
        </p:txBody>
      </p:sp>
      <p:sp>
        <p:nvSpPr>
          <p:cNvPr id="8" name="TextBox 8"/>
          <p:cNvSpPr txBox="1"/>
          <p:nvPr/>
        </p:nvSpPr>
        <p:spPr>
          <a:xfrm>
            <a:off x="16143225"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9" name="TextBox 9"/>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grpSp>
        <p:nvGrpSpPr>
          <p:cNvPr id="2" name="Group 2"/>
          <p:cNvGrpSpPr/>
          <p:nvPr/>
        </p:nvGrpSpPr>
        <p:grpSpPr>
          <a:xfrm>
            <a:off x="3661650" y="3660187"/>
            <a:ext cx="10322326" cy="2757435"/>
            <a:chOff x="0" y="0"/>
            <a:chExt cx="13763101" cy="3676580"/>
          </a:xfrm>
        </p:grpSpPr>
        <p:sp>
          <p:nvSpPr>
            <p:cNvPr id="3" name="TextBox 3"/>
            <p:cNvSpPr txBox="1"/>
            <p:nvPr/>
          </p:nvSpPr>
          <p:spPr>
            <a:xfrm>
              <a:off x="0" y="209550"/>
              <a:ext cx="13763101" cy="2383442"/>
            </a:xfrm>
            <a:prstGeom prst="rect">
              <a:avLst/>
            </a:prstGeom>
          </p:spPr>
          <p:txBody>
            <a:bodyPr lIns="0" tIns="0" rIns="0" bIns="0" rtlCol="0" anchor="t">
              <a:spAutoFit/>
            </a:bodyPr>
            <a:lstStyle/>
            <a:p>
              <a:pPr algn="ctr">
                <a:lnSpc>
                  <a:spcPts val="11772"/>
                </a:lnSpc>
              </a:pPr>
              <a:r>
                <a:rPr lang="en-US" sz="12796">
                  <a:solidFill>
                    <a:srgbClr val="FFFFFF"/>
                  </a:solidFill>
                  <a:latin typeface="Telegraf Bold Bold"/>
                </a:rPr>
                <a:t>Thank You</a:t>
              </a:r>
            </a:p>
          </p:txBody>
        </p:sp>
        <p:sp>
          <p:nvSpPr>
            <p:cNvPr id="4" name="TextBox 4"/>
            <p:cNvSpPr txBox="1"/>
            <p:nvPr/>
          </p:nvSpPr>
          <p:spPr>
            <a:xfrm>
              <a:off x="0" y="2961851"/>
              <a:ext cx="13763101" cy="714729"/>
            </a:xfrm>
            <a:prstGeom prst="rect">
              <a:avLst/>
            </a:prstGeom>
          </p:spPr>
          <p:txBody>
            <a:bodyPr lIns="0" tIns="0" rIns="0" bIns="0" rtlCol="0" anchor="t">
              <a:spAutoFit/>
            </a:bodyPr>
            <a:lstStyle/>
            <a:p>
              <a:pPr algn="ctr">
                <a:lnSpc>
                  <a:spcPts val="3531"/>
                </a:lnSpc>
              </a:pPr>
              <a:r>
                <a:rPr lang="en-US" sz="3838">
                  <a:solidFill>
                    <a:srgbClr val="FFFFFF"/>
                  </a:solidFill>
                  <a:latin typeface="Telegraf"/>
                </a:rPr>
                <a:t>Questions?</a:t>
              </a:r>
            </a:p>
          </p:txBody>
        </p:sp>
      </p:grpSp>
      <p:grpSp>
        <p:nvGrpSpPr>
          <p:cNvPr id="5" name="Group 5"/>
          <p:cNvGrpSpPr>
            <a:grpSpLocks noChangeAspect="1"/>
          </p:cNvGrpSpPr>
          <p:nvPr/>
        </p:nvGrpSpPr>
        <p:grpSpPr>
          <a:xfrm>
            <a:off x="1980293" y="1893476"/>
            <a:ext cx="782573" cy="782573"/>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6439">
            <a:off x="-1046395" y="6656837"/>
            <a:ext cx="4150190" cy="2075095"/>
          </a:xfrm>
          <a:prstGeom prst="rect">
            <a:avLst/>
          </a:prstGeom>
        </p:spPr>
      </p:pic>
      <p:grpSp>
        <p:nvGrpSpPr>
          <p:cNvPr id="8" name="Group 8"/>
          <p:cNvGrpSpPr/>
          <p:nvPr/>
        </p:nvGrpSpPr>
        <p:grpSpPr>
          <a:xfrm rot="8100000">
            <a:off x="16497178" y="1185552"/>
            <a:ext cx="2105763" cy="1415848"/>
            <a:chOff x="0" y="0"/>
            <a:chExt cx="1930400" cy="1297940"/>
          </a:xfrm>
        </p:grpSpPr>
        <p:sp>
          <p:nvSpPr>
            <p:cNvPr id="9" name="Freeform 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6F6F6"/>
            </a:solidFill>
          </p:spPr>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02570">
            <a:off x="15167239" y="8385805"/>
            <a:ext cx="2002337" cy="2126034"/>
          </a:xfrm>
          <a:prstGeom prst="rect">
            <a:avLst/>
          </a:prstGeom>
        </p:spPr>
      </p:pic>
      <p:sp>
        <p:nvSpPr>
          <p:cNvPr id="11" name="TextBox 11"/>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34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sp>
        <p:nvSpPr>
          <p:cNvPr id="2" name="TextBox 2"/>
          <p:cNvSpPr txBox="1"/>
          <p:nvPr/>
        </p:nvSpPr>
        <p:spPr>
          <a:xfrm>
            <a:off x="6310071" y="4213651"/>
            <a:ext cx="11481798" cy="4937621"/>
          </a:xfrm>
          <a:prstGeom prst="rect">
            <a:avLst/>
          </a:prstGeom>
        </p:spPr>
        <p:txBody>
          <a:bodyPr lIns="0" tIns="0" rIns="0" bIns="0" rtlCol="0" anchor="t">
            <a:spAutoFit/>
          </a:bodyPr>
          <a:lstStyle/>
          <a:p>
            <a:pPr algn="just">
              <a:lnSpc>
                <a:spcPts val="3574"/>
              </a:lnSpc>
            </a:pPr>
            <a:r>
              <a:rPr lang="en-US" sz="2553" spc="51">
                <a:solidFill>
                  <a:srgbClr val="F6F6F6"/>
                </a:solidFill>
                <a:latin typeface="Telegraf"/>
              </a:rPr>
              <a:t>The bank needs to get their target audience to subscribe to their Term Deposit which is a crucial source of income for the bank. They perform Digital, on-the-ground, and Telephonic campaigns to reach their audience with Telephonic Calling proven as the most effective so far. But, unfortunately reaching everyone on cell is very expensive for their campaigns as </a:t>
            </a:r>
            <a:r>
              <a:rPr lang="en-US" sz="2553" spc="51">
                <a:solidFill>
                  <a:srgbClr val="F6F6F6"/>
                </a:solidFill>
                <a:latin typeface="Telegraf Bold"/>
              </a:rPr>
              <a:t>randomly calling customers requires a lot of investment</a:t>
            </a:r>
            <a:r>
              <a:rPr lang="en-US" sz="2553" spc="51">
                <a:solidFill>
                  <a:srgbClr val="F6F6F6"/>
                </a:solidFill>
                <a:latin typeface="Telegraf"/>
              </a:rPr>
              <a:t> in terms of resources, time, and money.  Since the </a:t>
            </a:r>
            <a:r>
              <a:rPr lang="en-US" sz="2553" spc="51">
                <a:solidFill>
                  <a:srgbClr val="F6F6F6"/>
                </a:solidFill>
                <a:latin typeface="Telegraf Bold"/>
              </a:rPr>
              <a:t>conversion rate is very low </a:t>
            </a:r>
            <a:r>
              <a:rPr lang="en-US" sz="2553" spc="51">
                <a:solidFill>
                  <a:srgbClr val="F6F6F6"/>
                </a:solidFill>
                <a:latin typeface="Telegraf"/>
              </a:rPr>
              <a:t>so there is a need to perform data analytics on the current datasets in order to target the eligible and interested audience only.</a:t>
            </a:r>
          </a:p>
          <a:p>
            <a:pPr algn="just">
              <a:lnSpc>
                <a:spcPts val="3574"/>
              </a:lnSpc>
            </a:pPr>
            <a:endParaRPr lang="en-US" sz="2553" spc="51">
              <a:solidFill>
                <a:srgbClr val="F6F6F6"/>
              </a:solidFill>
              <a:latin typeface="Telegraf"/>
            </a:endParaRPr>
          </a:p>
        </p:txBody>
      </p:sp>
      <p:sp>
        <p:nvSpPr>
          <p:cNvPr id="3" name="TextBox 3"/>
          <p:cNvSpPr txBox="1"/>
          <p:nvPr/>
        </p:nvSpPr>
        <p:spPr>
          <a:xfrm>
            <a:off x="5303733" y="1019175"/>
            <a:ext cx="7680534" cy="1219645"/>
          </a:xfrm>
          <a:prstGeom prst="rect">
            <a:avLst/>
          </a:prstGeom>
        </p:spPr>
        <p:txBody>
          <a:bodyPr lIns="0" tIns="0" rIns="0" bIns="0" rtlCol="0" anchor="t">
            <a:spAutoFit/>
          </a:bodyPr>
          <a:lstStyle/>
          <a:p>
            <a:pPr>
              <a:lnSpc>
                <a:spcPts val="8746"/>
              </a:lnSpc>
            </a:pPr>
            <a:r>
              <a:rPr lang="en-US" sz="7951">
                <a:solidFill>
                  <a:srgbClr val="F6F6F6"/>
                </a:solidFill>
                <a:latin typeface="Telegraf Bold"/>
              </a:rPr>
              <a:t>Business Case</a:t>
            </a:r>
          </a:p>
        </p:txBody>
      </p:sp>
      <p:pic>
        <p:nvPicPr>
          <p:cNvPr id="4" name="Picture 4"/>
          <p:cNvPicPr>
            <a:picLocks noChangeAspect="1"/>
          </p:cNvPicPr>
          <p:nvPr/>
        </p:nvPicPr>
        <p:blipFill>
          <a:blip r:embed="rId2">
            <a:alphaModFix amt="1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89101" y="7181850"/>
            <a:ext cx="4114800" cy="4114800"/>
          </a:xfrm>
          <a:prstGeom prst="rect">
            <a:avLst/>
          </a:prstGeom>
        </p:spPr>
      </p:pic>
      <p:pic>
        <p:nvPicPr>
          <p:cNvPr id="5" name="Picture 5"/>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b="12655"/>
          <a:stretch>
            <a:fillRect/>
          </a:stretch>
        </p:blipFill>
        <p:spPr>
          <a:xfrm>
            <a:off x="1028700" y="3225486"/>
            <a:ext cx="4571492" cy="4128031"/>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16450" y="3712439"/>
            <a:ext cx="3795992" cy="3154124"/>
          </a:xfrm>
          <a:prstGeom prst="rect">
            <a:avLst/>
          </a:prstGeom>
        </p:spPr>
      </p:pic>
      <p:grpSp>
        <p:nvGrpSpPr>
          <p:cNvPr id="7" name="Group 7"/>
          <p:cNvGrpSpPr/>
          <p:nvPr/>
        </p:nvGrpSpPr>
        <p:grpSpPr>
          <a:xfrm rot="8100000">
            <a:off x="16088295" y="1229067"/>
            <a:ext cx="785485" cy="528135"/>
            <a:chOff x="0" y="0"/>
            <a:chExt cx="1930400" cy="1297940"/>
          </a:xfrm>
        </p:grpSpPr>
        <p:sp>
          <p:nvSpPr>
            <p:cNvPr id="8" name="Freeform 8"/>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CCDCFF"/>
            </a:solidFill>
          </p:spPr>
        </p:sp>
      </p:grpSp>
      <p:sp>
        <p:nvSpPr>
          <p:cNvPr id="9" name="TextBox 9"/>
          <p:cNvSpPr txBox="1"/>
          <p:nvPr/>
        </p:nvSpPr>
        <p:spPr>
          <a:xfrm>
            <a:off x="6310071" y="3279581"/>
            <a:ext cx="3587072" cy="818092"/>
          </a:xfrm>
          <a:prstGeom prst="rect">
            <a:avLst/>
          </a:prstGeom>
        </p:spPr>
        <p:txBody>
          <a:bodyPr lIns="0" tIns="0" rIns="0" bIns="0" rtlCol="0" anchor="t">
            <a:spAutoFit/>
          </a:bodyPr>
          <a:lstStyle/>
          <a:p>
            <a:pPr>
              <a:lnSpc>
                <a:spcPts val="6075"/>
              </a:lnSpc>
            </a:pPr>
            <a:r>
              <a:rPr lang="en-US" sz="5062">
                <a:solidFill>
                  <a:srgbClr val="F6F6F6"/>
                </a:solidFill>
                <a:latin typeface="Telegraf Bold"/>
              </a:rPr>
              <a:t>PROBLEM :</a:t>
            </a:r>
          </a:p>
        </p:txBody>
      </p:sp>
      <p:sp>
        <p:nvSpPr>
          <p:cNvPr id="10" name="TextBox 10"/>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1" name="TextBox 11"/>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235112" y="7181850"/>
            <a:ext cx="495300" cy="495300"/>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94643">
            <a:off x="377665" y="-31407"/>
            <a:ext cx="3136394" cy="1568197"/>
          </a:xfrm>
          <a:prstGeom prst="rect">
            <a:avLst/>
          </a:prstGeom>
        </p:spPr>
      </p:pic>
      <p:grpSp>
        <p:nvGrpSpPr>
          <p:cNvPr id="5" name="Group 5"/>
          <p:cNvGrpSpPr/>
          <p:nvPr/>
        </p:nvGrpSpPr>
        <p:grpSpPr>
          <a:xfrm rot="8100000">
            <a:off x="16088295" y="1229067"/>
            <a:ext cx="785485" cy="528135"/>
            <a:chOff x="0" y="0"/>
            <a:chExt cx="1930400" cy="1297940"/>
          </a:xfrm>
        </p:grpSpPr>
        <p:sp>
          <p:nvSpPr>
            <p:cNvPr id="6" name="Freeform 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CCDCFF"/>
            </a:solidFill>
          </p:spPr>
        </p:sp>
      </p:grpSp>
      <p:pic>
        <p:nvPicPr>
          <p:cNvPr id="7" name="Picture 7"/>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9101" y="7181850"/>
            <a:ext cx="4114800" cy="4114800"/>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024955" y="2432701"/>
            <a:ext cx="4238090" cy="4114800"/>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10834" y="3633391"/>
            <a:ext cx="5068943" cy="3020217"/>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741811" y="3447847"/>
            <a:ext cx="4739226" cy="3205761"/>
          </a:xfrm>
          <a:prstGeom prst="rect">
            <a:avLst/>
          </a:prstGeom>
        </p:spPr>
      </p:pic>
      <p:pic>
        <p:nvPicPr>
          <p:cNvPr id="11" name="Picture 11"/>
          <p:cNvPicPr>
            <a:picLocks noChangeAspect="1"/>
          </p:cNvPicPr>
          <p:nvPr/>
        </p:nvPicPr>
        <p:blipFill>
          <a:blip r:embed="rId12"/>
          <a:srcRect t="9506"/>
          <a:stretch>
            <a:fillRect/>
          </a:stretch>
        </p:blipFill>
        <p:spPr>
          <a:xfrm>
            <a:off x="6565239" y="6653609"/>
            <a:ext cx="4697805" cy="3352633"/>
          </a:xfrm>
          <a:prstGeom prst="rect">
            <a:avLst/>
          </a:prstGeom>
        </p:spPr>
      </p:pic>
      <p:sp>
        <p:nvSpPr>
          <p:cNvPr id="12" name="TextBox 12"/>
          <p:cNvSpPr txBox="1"/>
          <p:nvPr/>
        </p:nvSpPr>
        <p:spPr>
          <a:xfrm>
            <a:off x="5207066" y="866775"/>
            <a:ext cx="7873868" cy="1533525"/>
          </a:xfrm>
          <a:prstGeom prst="rect">
            <a:avLst/>
          </a:prstGeom>
        </p:spPr>
        <p:txBody>
          <a:bodyPr lIns="0" tIns="0" rIns="0" bIns="0" rtlCol="0" anchor="t">
            <a:spAutoFit/>
          </a:bodyPr>
          <a:lstStyle/>
          <a:p>
            <a:pPr algn="ctr">
              <a:lnSpc>
                <a:spcPts val="12599"/>
              </a:lnSpc>
            </a:pPr>
            <a:r>
              <a:rPr lang="en-US" sz="9000">
                <a:solidFill>
                  <a:srgbClr val="000000"/>
                </a:solidFill>
                <a:latin typeface="Open Sans Extra Bold"/>
              </a:rPr>
              <a:t>Term Deposit</a:t>
            </a:r>
          </a:p>
        </p:txBody>
      </p:sp>
      <p:sp>
        <p:nvSpPr>
          <p:cNvPr id="13" name="TextBox 13"/>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4" name="TextBox 14"/>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0D3858"/>
                </a:solidFill>
                <a:latin typeface="Open Sans 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63B1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89101" y="7181850"/>
            <a:ext cx="4114800" cy="4114800"/>
          </a:xfrm>
          <a:prstGeom prst="rect">
            <a:avLst/>
          </a:prstGeom>
        </p:spPr>
      </p:pic>
      <p:pic>
        <p:nvPicPr>
          <p:cNvPr id="3" name="Picture 3"/>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b="12655"/>
          <a:stretch>
            <a:fillRect/>
          </a:stretch>
        </p:blipFill>
        <p:spPr>
          <a:xfrm>
            <a:off x="810152" y="3666822"/>
            <a:ext cx="4571492" cy="4128031"/>
          </a:xfrm>
          <a:prstGeom prst="rect">
            <a:avLst/>
          </a:prstGeom>
        </p:spPr>
      </p:pic>
      <p:grpSp>
        <p:nvGrpSpPr>
          <p:cNvPr id="4" name="Group 4"/>
          <p:cNvGrpSpPr/>
          <p:nvPr/>
        </p:nvGrpSpPr>
        <p:grpSpPr>
          <a:xfrm rot="8100000">
            <a:off x="16088295" y="1229067"/>
            <a:ext cx="785485" cy="528135"/>
            <a:chOff x="0" y="0"/>
            <a:chExt cx="1930400" cy="1297940"/>
          </a:xfrm>
        </p:grpSpPr>
        <p:sp>
          <p:nvSpPr>
            <p:cNvPr id="5" name="Freeform 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CCDCFF"/>
            </a:solidFill>
          </p:spPr>
        </p:sp>
      </p:grpSp>
      <p:sp>
        <p:nvSpPr>
          <p:cNvPr id="6" name="TextBox 6"/>
          <p:cNvSpPr txBox="1"/>
          <p:nvPr/>
        </p:nvSpPr>
        <p:spPr>
          <a:xfrm>
            <a:off x="5381644" y="4083529"/>
            <a:ext cx="12203693" cy="4884788"/>
          </a:xfrm>
          <a:prstGeom prst="rect">
            <a:avLst/>
          </a:prstGeom>
        </p:spPr>
        <p:txBody>
          <a:bodyPr lIns="0" tIns="0" rIns="0" bIns="0" rtlCol="0" anchor="t">
            <a:spAutoFit/>
          </a:bodyPr>
          <a:lstStyle/>
          <a:p>
            <a:pPr marL="660767" lvl="1" indent="-330384" algn="just">
              <a:lnSpc>
                <a:spcPts val="4284"/>
              </a:lnSpc>
              <a:buFont typeface="Arial"/>
              <a:buChar char="•"/>
            </a:pPr>
            <a:r>
              <a:rPr lang="en-US" sz="3060" spc="61" dirty="0">
                <a:solidFill>
                  <a:srgbClr val="F6F6F6"/>
                </a:solidFill>
                <a:latin typeface="Telegraf"/>
              </a:rPr>
              <a:t>Term deposits are a major source of income for a bank. It is a cash investment held at a financial institution.</a:t>
            </a:r>
          </a:p>
          <a:p>
            <a:pPr marL="660767" lvl="1" indent="-330384" algn="just">
              <a:lnSpc>
                <a:spcPts val="4284"/>
              </a:lnSpc>
              <a:buFont typeface="Arial"/>
              <a:buChar char="•"/>
            </a:pPr>
            <a:r>
              <a:rPr lang="en-US" sz="3060" spc="61" dirty="0">
                <a:solidFill>
                  <a:srgbClr val="F6F6F6"/>
                </a:solidFill>
                <a:latin typeface="Telegraf"/>
              </a:rPr>
              <a:t>The customer’s money is invested for an agreed rate of interest over a fixed amount of time, or term.  </a:t>
            </a:r>
          </a:p>
          <a:p>
            <a:pPr marL="660767" lvl="1" indent="-330384" algn="just">
              <a:lnSpc>
                <a:spcPts val="4284"/>
              </a:lnSpc>
              <a:buFont typeface="Arial"/>
              <a:buChar char="•"/>
            </a:pPr>
            <a:r>
              <a:rPr lang="en-US" sz="3060" spc="61" dirty="0">
                <a:solidFill>
                  <a:srgbClr val="F6F6F6"/>
                </a:solidFill>
                <a:latin typeface="Telegraf"/>
              </a:rPr>
              <a:t>The more the people subscribe to the term deposit, the more the monetary benefit to the bank. </a:t>
            </a:r>
          </a:p>
          <a:p>
            <a:pPr marL="660767" lvl="1" indent="-330384" algn="just">
              <a:lnSpc>
                <a:spcPts val="4284"/>
              </a:lnSpc>
              <a:buFont typeface="Arial"/>
              <a:buChar char="•"/>
            </a:pPr>
            <a:r>
              <a:rPr lang="en-US" sz="3060" spc="61" dirty="0">
                <a:solidFill>
                  <a:srgbClr val="F6F6F6"/>
                </a:solidFill>
                <a:latin typeface="Telegraf"/>
              </a:rPr>
              <a:t>Performing Data Analytics would minimize the investment of the bank by narrowing the targeted population.</a:t>
            </a:r>
          </a:p>
          <a:p>
            <a:pPr algn="just">
              <a:lnSpc>
                <a:spcPts val="4284"/>
              </a:lnSpc>
            </a:pPr>
            <a:endParaRPr lang="en-US" sz="3060" spc="61" dirty="0">
              <a:solidFill>
                <a:srgbClr val="F6F6F6"/>
              </a:solidFill>
              <a:latin typeface="Telegraf"/>
            </a:endParaRP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86644" y="3202554"/>
            <a:ext cx="2618509" cy="4114800"/>
          </a:xfrm>
          <a:prstGeom prst="rect">
            <a:avLst/>
          </a:prstGeom>
        </p:spPr>
      </p:pic>
      <p:sp>
        <p:nvSpPr>
          <p:cNvPr id="8" name="TextBox 8"/>
          <p:cNvSpPr txBox="1"/>
          <p:nvPr/>
        </p:nvSpPr>
        <p:spPr>
          <a:xfrm>
            <a:off x="5556928" y="2769695"/>
            <a:ext cx="3587072" cy="818092"/>
          </a:xfrm>
          <a:prstGeom prst="rect">
            <a:avLst/>
          </a:prstGeom>
        </p:spPr>
        <p:txBody>
          <a:bodyPr lIns="0" tIns="0" rIns="0" bIns="0" rtlCol="0" anchor="t">
            <a:spAutoFit/>
          </a:bodyPr>
          <a:lstStyle/>
          <a:p>
            <a:pPr>
              <a:lnSpc>
                <a:spcPts val="6075"/>
              </a:lnSpc>
            </a:pPr>
            <a:r>
              <a:rPr lang="en-US" sz="5062">
                <a:solidFill>
                  <a:srgbClr val="F6F6F6"/>
                </a:solidFill>
                <a:latin typeface="Telegraf Bold"/>
              </a:rPr>
              <a:t>VALUE :</a:t>
            </a:r>
          </a:p>
        </p:txBody>
      </p:sp>
      <p:sp>
        <p:nvSpPr>
          <p:cNvPr id="9" name="TextBox 9"/>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0" name="TextBox 10"/>
          <p:cNvSpPr txBox="1"/>
          <p:nvPr/>
        </p:nvSpPr>
        <p:spPr>
          <a:xfrm>
            <a:off x="5303733" y="1019175"/>
            <a:ext cx="7680534" cy="1219645"/>
          </a:xfrm>
          <a:prstGeom prst="rect">
            <a:avLst/>
          </a:prstGeom>
        </p:spPr>
        <p:txBody>
          <a:bodyPr lIns="0" tIns="0" rIns="0" bIns="0" rtlCol="0" anchor="t">
            <a:spAutoFit/>
          </a:bodyPr>
          <a:lstStyle/>
          <a:p>
            <a:pPr>
              <a:lnSpc>
                <a:spcPts val="8746"/>
              </a:lnSpc>
            </a:pPr>
            <a:r>
              <a:rPr lang="en-US" sz="7951">
                <a:solidFill>
                  <a:srgbClr val="F6F6F6"/>
                </a:solidFill>
                <a:latin typeface="Telegraf Bold"/>
              </a:rPr>
              <a:t>Business Case</a:t>
            </a:r>
          </a:p>
        </p:txBody>
      </p:sp>
      <p:sp>
        <p:nvSpPr>
          <p:cNvPr id="11" name="TextBox 11"/>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235112" y="7181850"/>
            <a:ext cx="495300" cy="495300"/>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94643">
            <a:off x="377665" y="-31407"/>
            <a:ext cx="3136394" cy="1568197"/>
          </a:xfrm>
          <a:prstGeom prst="rect">
            <a:avLst/>
          </a:prstGeom>
        </p:spPr>
      </p:pic>
      <p:grpSp>
        <p:nvGrpSpPr>
          <p:cNvPr id="5" name="Group 5"/>
          <p:cNvGrpSpPr/>
          <p:nvPr/>
        </p:nvGrpSpPr>
        <p:grpSpPr>
          <a:xfrm rot="8100000">
            <a:off x="16088295" y="1229067"/>
            <a:ext cx="785485" cy="528135"/>
            <a:chOff x="0" y="0"/>
            <a:chExt cx="1930400" cy="1297940"/>
          </a:xfrm>
        </p:grpSpPr>
        <p:sp>
          <p:nvSpPr>
            <p:cNvPr id="6" name="Freeform 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CCDCFF"/>
            </a:solidFill>
          </p:spPr>
        </p:sp>
      </p:grpSp>
      <p:pic>
        <p:nvPicPr>
          <p:cNvPr id="7" name="Picture 7"/>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9101" y="7181850"/>
            <a:ext cx="4114800" cy="4114800"/>
          </a:xfrm>
          <a:prstGeom prst="rect">
            <a:avLst/>
          </a:prstGeom>
        </p:spPr>
      </p:pic>
      <p:sp>
        <p:nvSpPr>
          <p:cNvPr id="8" name="TextBox 8"/>
          <p:cNvSpPr txBox="1"/>
          <p:nvPr/>
        </p:nvSpPr>
        <p:spPr>
          <a:xfrm>
            <a:off x="-1373263" y="8972475"/>
            <a:ext cx="19024563" cy="1682661"/>
          </a:xfrm>
          <a:prstGeom prst="rect">
            <a:avLst/>
          </a:prstGeom>
        </p:spPr>
        <p:txBody>
          <a:bodyPr lIns="0" tIns="0" rIns="0" bIns="0" rtlCol="0" anchor="t">
            <a:spAutoFit/>
          </a:bodyPr>
          <a:lstStyle/>
          <a:p>
            <a:pPr algn="ctr">
              <a:lnSpc>
                <a:spcPts val="3009"/>
              </a:lnSpc>
              <a:spcBef>
                <a:spcPct val="0"/>
              </a:spcBef>
            </a:pPr>
            <a:r>
              <a:rPr lang="en-US" sz="2314" spc="92">
                <a:solidFill>
                  <a:srgbClr val="000000"/>
                </a:solidFill>
                <a:latin typeface="Telegraf Bold"/>
              </a:rPr>
              <a:t>SOURCE: HTTPS://ARCHIVE.ICS.</a:t>
            </a:r>
            <a:r>
              <a:rPr lang="en-US" sz="2314" spc="92">
                <a:solidFill>
                  <a:srgbClr val="EF3E3F"/>
                </a:solidFill>
                <a:latin typeface="Telegraf Bold"/>
              </a:rPr>
              <a:t>UCI</a:t>
            </a:r>
            <a:r>
              <a:rPr lang="en-US" sz="2314" spc="92">
                <a:solidFill>
                  <a:srgbClr val="000000"/>
                </a:solidFill>
                <a:latin typeface="Telegraf Bold"/>
              </a:rPr>
              <a:t>.EDU/ML/DATASETS/BANK+MARKETING# </a:t>
            </a:r>
          </a:p>
          <a:p>
            <a:pPr algn="ctr">
              <a:lnSpc>
                <a:spcPts val="3009"/>
              </a:lnSpc>
              <a:spcBef>
                <a:spcPct val="0"/>
              </a:spcBef>
            </a:pPr>
            <a:r>
              <a:rPr lang="en-US" sz="2314" spc="92">
                <a:solidFill>
                  <a:srgbClr val="EF3E3F"/>
                </a:solidFill>
                <a:latin typeface="Telegraf Bold"/>
              </a:rPr>
              <a:t>UCI MACHINE LEARNING REPOSITORY</a:t>
            </a:r>
          </a:p>
          <a:p>
            <a:pPr algn="ctr">
              <a:lnSpc>
                <a:spcPts val="3009"/>
              </a:lnSpc>
              <a:spcBef>
                <a:spcPct val="0"/>
              </a:spcBef>
            </a:pPr>
            <a:endParaRPr lang="en-US" sz="2314" spc="92">
              <a:solidFill>
                <a:srgbClr val="EF3E3F"/>
              </a:solidFill>
              <a:latin typeface="Telegraf Bold"/>
            </a:endParaRPr>
          </a:p>
          <a:p>
            <a:pPr algn="ctr">
              <a:lnSpc>
                <a:spcPts val="4298"/>
              </a:lnSpc>
              <a:spcBef>
                <a:spcPct val="0"/>
              </a:spcBef>
            </a:pPr>
            <a:endParaRPr lang="en-US" sz="2314" spc="92">
              <a:solidFill>
                <a:srgbClr val="EF3E3F"/>
              </a:solidFill>
              <a:latin typeface="Telegraf Bold"/>
            </a:endParaRPr>
          </a:p>
        </p:txBody>
      </p:sp>
      <p:sp>
        <p:nvSpPr>
          <p:cNvPr id="9" name="TextBox 9"/>
          <p:cNvSpPr txBox="1"/>
          <p:nvPr/>
        </p:nvSpPr>
        <p:spPr>
          <a:xfrm>
            <a:off x="1636930" y="2831890"/>
            <a:ext cx="12378856" cy="2311610"/>
          </a:xfrm>
          <a:prstGeom prst="rect">
            <a:avLst/>
          </a:prstGeom>
        </p:spPr>
        <p:txBody>
          <a:bodyPr lIns="0" tIns="0" rIns="0" bIns="0" rtlCol="0" anchor="t">
            <a:spAutoFit/>
          </a:bodyPr>
          <a:lstStyle/>
          <a:p>
            <a:pPr>
              <a:lnSpc>
                <a:spcPts val="4506"/>
              </a:lnSpc>
            </a:pPr>
            <a:r>
              <a:rPr lang="en-US" sz="3466" spc="138">
                <a:solidFill>
                  <a:srgbClr val="202F50"/>
                </a:solidFill>
                <a:latin typeface="Telegraf Bold"/>
              </a:rPr>
              <a:t>4 </a:t>
            </a:r>
            <a:r>
              <a:rPr lang="en-US" sz="3466" spc="138">
                <a:solidFill>
                  <a:srgbClr val="A63B1E"/>
                </a:solidFill>
                <a:latin typeface="Telegraf Bold"/>
              </a:rPr>
              <a:t>DATASETS IN ZIP FOLDER</a:t>
            </a:r>
          </a:p>
          <a:p>
            <a:pPr>
              <a:lnSpc>
                <a:spcPts val="4506"/>
              </a:lnSpc>
            </a:pPr>
            <a:r>
              <a:rPr lang="en-US" sz="3466" spc="138">
                <a:solidFill>
                  <a:srgbClr val="202F50"/>
                </a:solidFill>
                <a:latin typeface="Telegraf Bold"/>
              </a:rPr>
              <a:t>21</a:t>
            </a:r>
            <a:r>
              <a:rPr lang="en-US" sz="3466" spc="138">
                <a:solidFill>
                  <a:srgbClr val="F4592F"/>
                </a:solidFill>
                <a:latin typeface="Telegraf Bold"/>
              </a:rPr>
              <a:t> </a:t>
            </a:r>
            <a:r>
              <a:rPr lang="en-US" sz="3466" spc="138">
                <a:solidFill>
                  <a:srgbClr val="A63B1E"/>
                </a:solidFill>
                <a:latin typeface="Telegraf Bold"/>
              </a:rPr>
              <a:t>UNIQUE VARIABLES (PREDICTORS)</a:t>
            </a:r>
          </a:p>
          <a:p>
            <a:pPr>
              <a:lnSpc>
                <a:spcPts val="4506"/>
              </a:lnSpc>
            </a:pPr>
            <a:r>
              <a:rPr lang="en-US" sz="3466" spc="138">
                <a:solidFill>
                  <a:srgbClr val="202F50"/>
                </a:solidFill>
                <a:latin typeface="Telegraf Bold"/>
              </a:rPr>
              <a:t>Y</a:t>
            </a:r>
            <a:r>
              <a:rPr lang="en-US" sz="3466" spc="138">
                <a:solidFill>
                  <a:srgbClr val="A63B1E"/>
                </a:solidFill>
                <a:latin typeface="Telegraf Bold"/>
              </a:rPr>
              <a:t>(TERM DEPOSIT) VARIABLE -&gt; TARGET VARIABLE</a:t>
            </a:r>
          </a:p>
          <a:p>
            <a:pPr>
              <a:lnSpc>
                <a:spcPts val="4506"/>
              </a:lnSpc>
            </a:pPr>
            <a:r>
              <a:rPr lang="en-US" sz="3466" spc="138">
                <a:solidFill>
                  <a:srgbClr val="202F50"/>
                </a:solidFill>
                <a:latin typeface="Telegraf Bold"/>
              </a:rPr>
              <a:t>45211 </a:t>
            </a:r>
            <a:r>
              <a:rPr lang="en-US" sz="3466" spc="138">
                <a:solidFill>
                  <a:srgbClr val="A63B1E"/>
                </a:solidFill>
                <a:latin typeface="Telegraf Bold"/>
              </a:rPr>
              <a:t>+ </a:t>
            </a:r>
            <a:r>
              <a:rPr lang="en-US" sz="3466" spc="138">
                <a:solidFill>
                  <a:srgbClr val="202F50"/>
                </a:solidFill>
                <a:latin typeface="Telegraf Bold"/>
              </a:rPr>
              <a:t>41187 </a:t>
            </a:r>
            <a:r>
              <a:rPr lang="en-US" sz="3466" spc="138">
                <a:solidFill>
                  <a:srgbClr val="A63B1E"/>
                </a:solidFill>
                <a:latin typeface="Telegraf Bold"/>
              </a:rPr>
              <a:t>+ </a:t>
            </a:r>
            <a:r>
              <a:rPr lang="en-US" sz="3466" spc="138">
                <a:solidFill>
                  <a:srgbClr val="202F50"/>
                </a:solidFill>
                <a:latin typeface="Telegraf Bold"/>
              </a:rPr>
              <a:t>4521 </a:t>
            </a:r>
            <a:r>
              <a:rPr lang="en-US" sz="3466" spc="138">
                <a:solidFill>
                  <a:srgbClr val="A63B1E"/>
                </a:solidFill>
                <a:latin typeface="Telegraf Bold"/>
              </a:rPr>
              <a:t>+ </a:t>
            </a:r>
            <a:r>
              <a:rPr lang="en-US" sz="3466" spc="138">
                <a:solidFill>
                  <a:srgbClr val="202F50"/>
                </a:solidFill>
                <a:latin typeface="Telegraf Bold"/>
              </a:rPr>
              <a:t>4118 </a:t>
            </a:r>
            <a:r>
              <a:rPr lang="en-US" sz="3466" spc="138">
                <a:solidFill>
                  <a:srgbClr val="A63B1E"/>
                </a:solidFill>
                <a:latin typeface="Telegraf Bold"/>
              </a:rPr>
              <a:t>ROWS</a:t>
            </a:r>
          </a:p>
        </p:txBody>
      </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81904" y="2432701"/>
            <a:ext cx="3269396" cy="4114800"/>
          </a:xfrm>
          <a:prstGeom prst="rect">
            <a:avLst/>
          </a:prstGeom>
        </p:spPr>
      </p:pic>
      <p:pic>
        <p:nvPicPr>
          <p:cNvPr id="11" name="Picture 11"/>
          <p:cNvPicPr>
            <a:picLocks noChangeAspect="1"/>
          </p:cNvPicPr>
          <p:nvPr/>
        </p:nvPicPr>
        <p:blipFill>
          <a:blip r:embed="rId8"/>
          <a:srcRect t="4401" r="69150" b="73134"/>
          <a:stretch>
            <a:fillRect/>
          </a:stretch>
        </p:blipFill>
        <p:spPr>
          <a:xfrm>
            <a:off x="5151981" y="5729261"/>
            <a:ext cx="5974076" cy="2446950"/>
          </a:xfrm>
          <a:prstGeom prst="rect">
            <a:avLst/>
          </a:prstGeom>
        </p:spPr>
      </p:pic>
      <p:sp>
        <p:nvSpPr>
          <p:cNvPr id="12" name="TextBox 12"/>
          <p:cNvSpPr txBox="1"/>
          <p:nvPr/>
        </p:nvSpPr>
        <p:spPr>
          <a:xfrm>
            <a:off x="4617508" y="848436"/>
            <a:ext cx="9872008" cy="1109133"/>
          </a:xfrm>
          <a:prstGeom prst="rect">
            <a:avLst/>
          </a:prstGeom>
        </p:spPr>
        <p:txBody>
          <a:bodyPr lIns="0" tIns="0" rIns="0" bIns="0" rtlCol="0" anchor="t">
            <a:spAutoFit/>
          </a:bodyPr>
          <a:lstStyle/>
          <a:p>
            <a:pPr>
              <a:lnSpc>
                <a:spcPts val="8159"/>
              </a:lnSpc>
            </a:pPr>
            <a:r>
              <a:rPr lang="en-US" sz="6799">
                <a:solidFill>
                  <a:srgbClr val="202F50"/>
                </a:solidFill>
                <a:latin typeface="Telegraf Bold"/>
              </a:rPr>
              <a:t>Knowing the Variables</a:t>
            </a:r>
          </a:p>
        </p:txBody>
      </p:sp>
      <p:sp>
        <p:nvSpPr>
          <p:cNvPr id="13" name="TextBox 13"/>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14" name="TextBox 14"/>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0D3858"/>
                </a:solidFill>
                <a:latin typeface="Open Sans Bold"/>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8"/>
          <a:stretch>
            <a:fillRect/>
          </a:stretch>
        </p:blipFill>
        <p:spPr>
          <a:xfrm rot="3308605">
            <a:off x="-2495469" y="-9022254"/>
            <a:ext cx="19471048" cy="20101909"/>
          </a:xfrm>
          <a:prstGeom prst="rect">
            <a:avLst/>
          </a:prstGeom>
        </p:spPr>
      </p:pic>
      <p:sp>
        <p:nvSpPr>
          <p:cNvPr id="3" name="TextBox 3"/>
          <p:cNvSpPr txBox="1"/>
          <p:nvPr/>
        </p:nvSpPr>
        <p:spPr>
          <a:xfrm>
            <a:off x="513326" y="289348"/>
            <a:ext cx="6726729" cy="1469178"/>
          </a:xfrm>
          <a:prstGeom prst="rect">
            <a:avLst/>
          </a:prstGeom>
        </p:spPr>
        <p:txBody>
          <a:bodyPr lIns="0" tIns="0" rIns="0" bIns="0" rtlCol="0" anchor="t">
            <a:spAutoFit/>
          </a:bodyPr>
          <a:lstStyle/>
          <a:p>
            <a:pPr>
              <a:lnSpc>
                <a:spcPts val="10560"/>
              </a:lnSpc>
            </a:pPr>
            <a:r>
              <a:rPr lang="en-US" sz="9600">
                <a:solidFill>
                  <a:srgbClr val="F6F6F6"/>
                </a:solidFill>
                <a:latin typeface="Telegraf Bold"/>
              </a:rPr>
              <a:t>Predictors</a:t>
            </a:r>
          </a:p>
        </p:txBody>
      </p:sp>
      <p:grpSp>
        <p:nvGrpSpPr>
          <p:cNvPr id="4" name="Group 4"/>
          <p:cNvGrpSpPr/>
          <p:nvPr/>
        </p:nvGrpSpPr>
        <p:grpSpPr>
          <a:xfrm>
            <a:off x="6849995" y="1586665"/>
            <a:ext cx="4588009" cy="3435266"/>
            <a:chOff x="0" y="0"/>
            <a:chExt cx="6117346" cy="4580355"/>
          </a:xfrm>
        </p:grpSpPr>
        <p:grpSp>
          <p:nvGrpSpPr>
            <p:cNvPr id="5" name="Group 5"/>
            <p:cNvGrpSpPr/>
            <p:nvPr/>
          </p:nvGrpSpPr>
          <p:grpSpPr>
            <a:xfrm>
              <a:off x="0" y="0"/>
              <a:ext cx="6117346" cy="4580355"/>
              <a:chOff x="0" y="0"/>
              <a:chExt cx="1515832" cy="1134977"/>
            </a:xfrm>
          </p:grpSpPr>
          <p:sp>
            <p:nvSpPr>
              <p:cNvPr id="6" name="Freeform 6"/>
              <p:cNvSpPr/>
              <p:nvPr/>
            </p:nvSpPr>
            <p:spPr>
              <a:xfrm>
                <a:off x="0" y="0"/>
                <a:ext cx="1515832" cy="1134977"/>
              </a:xfrm>
              <a:custGeom>
                <a:avLst/>
                <a:gdLst/>
                <a:ahLst/>
                <a:cxnLst/>
                <a:rect l="l" t="t" r="r" b="b"/>
                <a:pathLst>
                  <a:path w="1515832" h="1134977">
                    <a:moveTo>
                      <a:pt x="1391372" y="1134977"/>
                    </a:moveTo>
                    <a:lnTo>
                      <a:pt x="124460" y="1134977"/>
                    </a:lnTo>
                    <a:cubicBezTo>
                      <a:pt x="55880" y="1134977"/>
                      <a:pt x="0" y="1079097"/>
                      <a:pt x="0" y="1010517"/>
                    </a:cubicBezTo>
                    <a:lnTo>
                      <a:pt x="0" y="124460"/>
                    </a:lnTo>
                    <a:cubicBezTo>
                      <a:pt x="0" y="55880"/>
                      <a:pt x="55880" y="0"/>
                      <a:pt x="124460" y="0"/>
                    </a:cubicBezTo>
                    <a:lnTo>
                      <a:pt x="1391372" y="0"/>
                    </a:lnTo>
                    <a:cubicBezTo>
                      <a:pt x="1459952" y="0"/>
                      <a:pt x="1515832" y="55880"/>
                      <a:pt x="1515832" y="124460"/>
                    </a:cubicBezTo>
                    <a:lnTo>
                      <a:pt x="1515832" y="1010517"/>
                    </a:lnTo>
                    <a:cubicBezTo>
                      <a:pt x="1515832" y="1079097"/>
                      <a:pt x="1459952" y="1134977"/>
                      <a:pt x="1391372" y="1134977"/>
                    </a:cubicBezTo>
                    <a:close/>
                  </a:path>
                </a:pathLst>
              </a:custGeom>
              <a:solidFill>
                <a:srgbClr val="F6F6F6"/>
              </a:solidFill>
            </p:spPr>
          </p:sp>
        </p:grpSp>
        <p:sp>
          <p:nvSpPr>
            <p:cNvPr id="7" name="TextBox 7"/>
            <p:cNvSpPr txBox="1"/>
            <p:nvPr/>
          </p:nvSpPr>
          <p:spPr>
            <a:xfrm>
              <a:off x="0" y="93127"/>
              <a:ext cx="5880030" cy="4324448"/>
            </a:xfrm>
            <a:prstGeom prst="rect">
              <a:avLst/>
            </a:prstGeom>
          </p:spPr>
          <p:txBody>
            <a:bodyPr lIns="0" tIns="0" rIns="0" bIns="0" rtlCol="0" anchor="t">
              <a:spAutoFit/>
            </a:bodyPr>
            <a:lstStyle/>
            <a:p>
              <a:pPr algn="ctr">
                <a:lnSpc>
                  <a:spcPts val="2720"/>
                </a:lnSpc>
              </a:pPr>
              <a:r>
                <a:rPr lang="en-US" sz="1942">
                  <a:solidFill>
                    <a:srgbClr val="A63B1E"/>
                  </a:solidFill>
                  <a:latin typeface="Telegraf Bold"/>
                </a:rPr>
                <a:t># BANK CLIENT DATA:</a:t>
              </a:r>
            </a:p>
            <a:p>
              <a:pPr marL="397890" lvl="1" indent="-198945">
                <a:lnSpc>
                  <a:spcPts val="2580"/>
                </a:lnSpc>
                <a:buFont typeface="Arial"/>
                <a:buChar char="•"/>
              </a:pPr>
              <a:r>
                <a:rPr lang="en-US" sz="1842">
                  <a:solidFill>
                    <a:srgbClr val="202F50"/>
                  </a:solidFill>
                  <a:latin typeface="Telegraf"/>
                </a:rPr>
                <a:t>1 - </a:t>
              </a:r>
              <a:r>
                <a:rPr lang="en-US" sz="1842">
                  <a:solidFill>
                    <a:srgbClr val="202F50"/>
                  </a:solidFill>
                  <a:latin typeface="Telegraf Bold"/>
                </a:rPr>
                <a:t>age </a:t>
              </a:r>
              <a:r>
                <a:rPr lang="en-US" sz="1842">
                  <a:solidFill>
                    <a:srgbClr val="202F50"/>
                  </a:solidFill>
                  <a:latin typeface="Telegraf"/>
                </a:rPr>
                <a:t>(numeric)</a:t>
              </a:r>
            </a:p>
            <a:p>
              <a:pPr marL="397890" lvl="1" indent="-198945">
                <a:lnSpc>
                  <a:spcPts val="2580"/>
                </a:lnSpc>
                <a:buFont typeface="Arial"/>
                <a:buChar char="•"/>
              </a:pPr>
              <a:r>
                <a:rPr lang="en-US" sz="1842">
                  <a:solidFill>
                    <a:srgbClr val="202F50"/>
                  </a:solidFill>
                  <a:latin typeface="Telegraf"/>
                </a:rPr>
                <a:t>2 - </a:t>
              </a:r>
              <a:r>
                <a:rPr lang="en-US" sz="1842">
                  <a:solidFill>
                    <a:srgbClr val="202F50"/>
                  </a:solidFill>
                  <a:latin typeface="Telegraf Bold"/>
                </a:rPr>
                <a:t>job</a:t>
              </a:r>
              <a:r>
                <a:rPr lang="en-US" sz="1842">
                  <a:solidFill>
                    <a:srgbClr val="202F50"/>
                  </a:solidFill>
                  <a:latin typeface="Telegraf"/>
                </a:rPr>
                <a:t>: type of job </a:t>
              </a:r>
            </a:p>
            <a:p>
              <a:pPr marL="397890" lvl="1" indent="-198945">
                <a:lnSpc>
                  <a:spcPts val="2580"/>
                </a:lnSpc>
                <a:buFont typeface="Arial"/>
                <a:buChar char="•"/>
              </a:pPr>
              <a:r>
                <a:rPr lang="en-US" sz="1842">
                  <a:solidFill>
                    <a:srgbClr val="202F50"/>
                  </a:solidFill>
                  <a:latin typeface="Telegraf"/>
                </a:rPr>
                <a:t>3 - </a:t>
              </a:r>
              <a:r>
                <a:rPr lang="en-US" sz="1842">
                  <a:solidFill>
                    <a:srgbClr val="202F50"/>
                  </a:solidFill>
                  <a:latin typeface="Telegraf Bold"/>
                </a:rPr>
                <a:t>marital</a:t>
              </a:r>
              <a:r>
                <a:rPr lang="en-US" sz="1842">
                  <a:solidFill>
                    <a:srgbClr val="202F50"/>
                  </a:solidFill>
                  <a:latin typeface="Telegraf"/>
                </a:rPr>
                <a:t>: marital status </a:t>
              </a:r>
            </a:p>
            <a:p>
              <a:pPr marL="397890" lvl="1" indent="-198945">
                <a:lnSpc>
                  <a:spcPts val="2580"/>
                </a:lnSpc>
                <a:buFont typeface="Arial"/>
                <a:buChar char="•"/>
              </a:pPr>
              <a:r>
                <a:rPr lang="en-US" sz="1842">
                  <a:solidFill>
                    <a:srgbClr val="202F50"/>
                  </a:solidFill>
                  <a:latin typeface="Telegraf"/>
                </a:rPr>
                <a:t>4 - </a:t>
              </a:r>
              <a:r>
                <a:rPr lang="en-US" sz="1842">
                  <a:solidFill>
                    <a:srgbClr val="202F50"/>
                  </a:solidFill>
                  <a:latin typeface="Telegraf Bold"/>
                </a:rPr>
                <a:t>education</a:t>
              </a:r>
              <a:r>
                <a:rPr lang="en-US" sz="1842">
                  <a:solidFill>
                    <a:srgbClr val="202F50"/>
                  </a:solidFill>
                  <a:latin typeface="Telegraf"/>
                </a:rPr>
                <a:t>: education level</a:t>
              </a:r>
            </a:p>
            <a:p>
              <a:pPr marL="397890" lvl="1" indent="-198945">
                <a:lnSpc>
                  <a:spcPts val="2580"/>
                </a:lnSpc>
                <a:buFont typeface="Arial"/>
                <a:buChar char="•"/>
              </a:pPr>
              <a:r>
                <a:rPr lang="en-US" sz="1842">
                  <a:solidFill>
                    <a:srgbClr val="202F50"/>
                  </a:solidFill>
                  <a:latin typeface="Telegraf"/>
                </a:rPr>
                <a:t>5 - </a:t>
              </a:r>
              <a:r>
                <a:rPr lang="en-US" sz="1842">
                  <a:solidFill>
                    <a:srgbClr val="202F50"/>
                  </a:solidFill>
                  <a:latin typeface="Telegraf Bold"/>
                </a:rPr>
                <a:t>default</a:t>
              </a:r>
              <a:r>
                <a:rPr lang="en-US" sz="1842">
                  <a:solidFill>
                    <a:srgbClr val="202F50"/>
                  </a:solidFill>
                  <a:latin typeface="Telegraf"/>
                </a:rPr>
                <a:t>: has credit in default?</a:t>
              </a:r>
            </a:p>
            <a:p>
              <a:pPr marL="397891" lvl="1" indent="-198945">
                <a:lnSpc>
                  <a:spcPts val="2580"/>
                </a:lnSpc>
                <a:buFont typeface="Arial"/>
                <a:buChar char="•"/>
              </a:pPr>
              <a:r>
                <a:rPr lang="en-US" sz="1842">
                  <a:solidFill>
                    <a:srgbClr val="202F50"/>
                  </a:solidFill>
                  <a:latin typeface="Telegraf"/>
                </a:rPr>
                <a:t>6 - </a:t>
              </a:r>
              <a:r>
                <a:rPr lang="en-US" sz="1842">
                  <a:solidFill>
                    <a:srgbClr val="202F50"/>
                  </a:solidFill>
                  <a:latin typeface="Telegraf Bold"/>
                </a:rPr>
                <a:t>housing</a:t>
              </a:r>
              <a:r>
                <a:rPr lang="en-US" sz="1842">
                  <a:solidFill>
                    <a:srgbClr val="202F50"/>
                  </a:solidFill>
                  <a:latin typeface="Telegraf"/>
                </a:rPr>
                <a:t>: has housing loan?</a:t>
              </a:r>
            </a:p>
            <a:p>
              <a:pPr marL="397890" lvl="1" indent="-198945">
                <a:lnSpc>
                  <a:spcPts val="2580"/>
                </a:lnSpc>
                <a:buFont typeface="Arial"/>
                <a:buChar char="•"/>
              </a:pPr>
              <a:r>
                <a:rPr lang="en-US" sz="1842">
                  <a:solidFill>
                    <a:srgbClr val="202F50"/>
                  </a:solidFill>
                  <a:latin typeface="Telegraf"/>
                </a:rPr>
                <a:t>7 - </a:t>
              </a:r>
              <a:r>
                <a:rPr lang="en-US" sz="1842">
                  <a:solidFill>
                    <a:srgbClr val="202F50"/>
                  </a:solidFill>
                  <a:latin typeface="Telegraf Bold"/>
                </a:rPr>
                <a:t>balance</a:t>
              </a:r>
              <a:r>
                <a:rPr lang="en-US" sz="1842">
                  <a:solidFill>
                    <a:srgbClr val="202F50"/>
                  </a:solidFill>
                  <a:latin typeface="Telegraf"/>
                </a:rPr>
                <a:t>: average yearly balance, in euros</a:t>
              </a:r>
            </a:p>
            <a:p>
              <a:pPr marL="397891" lvl="1" indent="-198945">
                <a:lnSpc>
                  <a:spcPts val="2580"/>
                </a:lnSpc>
                <a:buFont typeface="Arial"/>
                <a:buChar char="•"/>
              </a:pPr>
              <a:r>
                <a:rPr lang="en-US" sz="1842">
                  <a:solidFill>
                    <a:srgbClr val="202F50"/>
                  </a:solidFill>
                  <a:latin typeface="Telegraf"/>
                </a:rPr>
                <a:t>8- </a:t>
              </a:r>
              <a:r>
                <a:rPr lang="en-US" sz="1842">
                  <a:solidFill>
                    <a:srgbClr val="202F50"/>
                  </a:solidFill>
                  <a:latin typeface="Telegraf Bold"/>
                </a:rPr>
                <a:t>loan</a:t>
              </a:r>
              <a:r>
                <a:rPr lang="en-US" sz="1842">
                  <a:solidFill>
                    <a:srgbClr val="202F50"/>
                  </a:solidFill>
                  <a:latin typeface="Telegraf"/>
                </a:rPr>
                <a:t>: has a personal loan?</a:t>
              </a:r>
            </a:p>
          </p:txBody>
        </p:sp>
      </p:grpSp>
      <p:grpSp>
        <p:nvGrpSpPr>
          <p:cNvPr id="8" name="Group 8"/>
          <p:cNvGrpSpPr/>
          <p:nvPr/>
        </p:nvGrpSpPr>
        <p:grpSpPr>
          <a:xfrm>
            <a:off x="11708612" y="234499"/>
            <a:ext cx="6018774" cy="4839007"/>
            <a:chOff x="0" y="0"/>
            <a:chExt cx="8025032" cy="6452010"/>
          </a:xfrm>
        </p:grpSpPr>
        <p:grpSp>
          <p:nvGrpSpPr>
            <p:cNvPr id="9" name="Group 9"/>
            <p:cNvGrpSpPr/>
            <p:nvPr/>
          </p:nvGrpSpPr>
          <p:grpSpPr>
            <a:xfrm>
              <a:off x="0" y="0"/>
              <a:ext cx="8025032" cy="6452010"/>
              <a:chOff x="0" y="0"/>
              <a:chExt cx="2183542" cy="1755537"/>
            </a:xfrm>
          </p:grpSpPr>
          <p:sp>
            <p:nvSpPr>
              <p:cNvPr id="10" name="Freeform 10"/>
              <p:cNvSpPr/>
              <p:nvPr/>
            </p:nvSpPr>
            <p:spPr>
              <a:xfrm>
                <a:off x="0" y="0"/>
                <a:ext cx="2183542" cy="1755537"/>
              </a:xfrm>
              <a:custGeom>
                <a:avLst/>
                <a:gdLst/>
                <a:ahLst/>
                <a:cxnLst/>
                <a:rect l="l" t="t" r="r" b="b"/>
                <a:pathLst>
                  <a:path w="2183542" h="1755537">
                    <a:moveTo>
                      <a:pt x="2059082" y="1755537"/>
                    </a:moveTo>
                    <a:lnTo>
                      <a:pt x="124460" y="1755537"/>
                    </a:lnTo>
                    <a:cubicBezTo>
                      <a:pt x="55880" y="1755537"/>
                      <a:pt x="0" y="1699657"/>
                      <a:pt x="0" y="1631077"/>
                    </a:cubicBezTo>
                    <a:lnTo>
                      <a:pt x="0" y="124460"/>
                    </a:lnTo>
                    <a:cubicBezTo>
                      <a:pt x="0" y="55880"/>
                      <a:pt x="55880" y="0"/>
                      <a:pt x="124460" y="0"/>
                    </a:cubicBezTo>
                    <a:lnTo>
                      <a:pt x="2059082" y="0"/>
                    </a:lnTo>
                    <a:cubicBezTo>
                      <a:pt x="2127663" y="0"/>
                      <a:pt x="2183542" y="55880"/>
                      <a:pt x="2183542" y="124460"/>
                    </a:cubicBezTo>
                    <a:lnTo>
                      <a:pt x="2183542" y="1631077"/>
                    </a:lnTo>
                    <a:cubicBezTo>
                      <a:pt x="2183542" y="1699657"/>
                      <a:pt x="2127663" y="1755537"/>
                      <a:pt x="2059082" y="1755537"/>
                    </a:cubicBezTo>
                    <a:close/>
                  </a:path>
                </a:pathLst>
              </a:custGeom>
              <a:solidFill>
                <a:srgbClr val="F6F6F6"/>
              </a:solidFill>
            </p:spPr>
          </p:sp>
        </p:grpSp>
        <p:sp>
          <p:nvSpPr>
            <p:cNvPr id="11" name="TextBox 11"/>
            <p:cNvSpPr txBox="1"/>
            <p:nvPr/>
          </p:nvSpPr>
          <p:spPr>
            <a:xfrm>
              <a:off x="249638" y="180955"/>
              <a:ext cx="7525756" cy="6023426"/>
            </a:xfrm>
            <a:prstGeom prst="rect">
              <a:avLst/>
            </a:prstGeom>
          </p:spPr>
          <p:txBody>
            <a:bodyPr lIns="0" tIns="0" rIns="0" bIns="0" rtlCol="0" anchor="t">
              <a:spAutoFit/>
            </a:bodyPr>
            <a:lstStyle/>
            <a:p>
              <a:pPr algn="ctr">
                <a:lnSpc>
                  <a:spcPts val="2629"/>
                </a:lnSpc>
              </a:pPr>
              <a:r>
                <a:rPr lang="en-US" sz="1878">
                  <a:solidFill>
                    <a:srgbClr val="A63B1E"/>
                  </a:solidFill>
                  <a:latin typeface="Telegraf Bold"/>
                </a:rPr>
                <a:t># RELATED WITH THE LAST CONTACT OF THE CURRENT CAMPAIGN:</a:t>
              </a:r>
            </a:p>
            <a:p>
              <a:pPr marL="362357" lvl="1" indent="-181178">
                <a:lnSpc>
                  <a:spcPts val="2349"/>
                </a:lnSpc>
                <a:buFont typeface="Arial"/>
                <a:buChar char="•"/>
              </a:pPr>
              <a:r>
                <a:rPr lang="en-US" sz="1678">
                  <a:solidFill>
                    <a:srgbClr val="202F50"/>
                  </a:solidFill>
                  <a:latin typeface="Telegraf"/>
                </a:rPr>
                <a:t>9 - </a:t>
              </a:r>
              <a:r>
                <a:rPr lang="en-US" sz="1678">
                  <a:solidFill>
                    <a:srgbClr val="202F50"/>
                  </a:solidFill>
                  <a:latin typeface="Telegraf Bold"/>
                </a:rPr>
                <a:t>contact</a:t>
              </a:r>
              <a:r>
                <a:rPr lang="en-US" sz="1678">
                  <a:solidFill>
                    <a:srgbClr val="202F50"/>
                  </a:solidFill>
                  <a:latin typeface="Telegraf"/>
                </a:rPr>
                <a:t>: contact communication type </a:t>
              </a:r>
            </a:p>
            <a:p>
              <a:pPr marL="362357" lvl="1" indent="-181178">
                <a:lnSpc>
                  <a:spcPts val="2349"/>
                </a:lnSpc>
                <a:buFont typeface="Arial"/>
                <a:buChar char="•"/>
              </a:pPr>
              <a:r>
                <a:rPr lang="en-US" sz="1678">
                  <a:solidFill>
                    <a:srgbClr val="202F50"/>
                  </a:solidFill>
                  <a:latin typeface="Telegraf"/>
                </a:rPr>
                <a:t>10- </a:t>
              </a:r>
              <a:r>
                <a:rPr lang="en-US" sz="1678">
                  <a:solidFill>
                    <a:srgbClr val="202F50"/>
                  </a:solidFill>
                  <a:latin typeface="Telegraf Bold"/>
                </a:rPr>
                <a:t>month</a:t>
              </a:r>
              <a:r>
                <a:rPr lang="en-US" sz="1678">
                  <a:solidFill>
                    <a:srgbClr val="202F50"/>
                  </a:solidFill>
                  <a:latin typeface="Telegraf"/>
                </a:rPr>
                <a:t>: last contact month of the year (</a:t>
              </a:r>
            </a:p>
            <a:p>
              <a:pPr marL="362357" lvl="1" indent="-181179">
                <a:lnSpc>
                  <a:spcPts val="2349"/>
                </a:lnSpc>
                <a:buFont typeface="Arial"/>
                <a:buChar char="•"/>
              </a:pPr>
              <a:r>
                <a:rPr lang="en-US" sz="1678">
                  <a:solidFill>
                    <a:srgbClr val="202F50"/>
                  </a:solidFill>
                  <a:latin typeface="Telegraf"/>
                </a:rPr>
                <a:t>11 - </a:t>
              </a:r>
              <a:r>
                <a:rPr lang="en-US" sz="1678">
                  <a:solidFill>
                    <a:srgbClr val="202F50"/>
                  </a:solidFill>
                  <a:latin typeface="Telegraf Bold"/>
                </a:rPr>
                <a:t>day_of_week and day</a:t>
              </a:r>
              <a:r>
                <a:rPr lang="en-US" sz="1678">
                  <a:solidFill>
                    <a:srgbClr val="202F50"/>
                  </a:solidFill>
                  <a:latin typeface="Telegraf"/>
                </a:rPr>
                <a:t>: last contact day of the week </a:t>
              </a:r>
            </a:p>
            <a:p>
              <a:pPr marL="362357" lvl="1" indent="-181179">
                <a:lnSpc>
                  <a:spcPts val="2349"/>
                </a:lnSpc>
                <a:buFont typeface="Arial"/>
                <a:buChar char="•"/>
              </a:pPr>
              <a:r>
                <a:rPr lang="en-US" sz="1678">
                  <a:solidFill>
                    <a:srgbClr val="202F50"/>
                  </a:solidFill>
                  <a:latin typeface="Telegraf"/>
                </a:rPr>
                <a:t>12 - </a:t>
              </a:r>
              <a:r>
                <a:rPr lang="en-US" sz="1678">
                  <a:solidFill>
                    <a:srgbClr val="202F50"/>
                  </a:solidFill>
                  <a:latin typeface="Telegraf Bold"/>
                </a:rPr>
                <a:t>duration</a:t>
              </a:r>
              <a:r>
                <a:rPr lang="en-US" sz="1678">
                  <a:solidFill>
                    <a:srgbClr val="202F50"/>
                  </a:solidFill>
                  <a:latin typeface="Telegraf"/>
                </a:rPr>
                <a:t>: last contact duration, in seconds </a:t>
              </a:r>
            </a:p>
            <a:p>
              <a:pPr marL="362357" lvl="1" indent="-181179">
                <a:lnSpc>
                  <a:spcPts val="2349"/>
                </a:lnSpc>
                <a:buFont typeface="Arial"/>
                <a:buChar char="•"/>
              </a:pPr>
              <a:r>
                <a:rPr lang="en-US" sz="1678">
                  <a:solidFill>
                    <a:srgbClr val="202F50"/>
                  </a:solidFill>
                  <a:latin typeface="Telegraf"/>
                </a:rPr>
                <a:t>13 - </a:t>
              </a:r>
              <a:r>
                <a:rPr lang="en-US" sz="1678">
                  <a:solidFill>
                    <a:srgbClr val="202F50"/>
                  </a:solidFill>
                  <a:latin typeface="Telegraf Bold"/>
                </a:rPr>
                <a:t>campaign</a:t>
              </a:r>
              <a:r>
                <a:rPr lang="en-US" sz="1678">
                  <a:solidFill>
                    <a:srgbClr val="202F50"/>
                  </a:solidFill>
                  <a:latin typeface="Telegraf"/>
                </a:rPr>
                <a:t>: number of contacts performed during this campaign and for this client </a:t>
              </a:r>
            </a:p>
            <a:p>
              <a:pPr marL="362357" lvl="1" indent="-181178">
                <a:lnSpc>
                  <a:spcPts val="2349"/>
                </a:lnSpc>
                <a:buFont typeface="Arial"/>
                <a:buChar char="•"/>
              </a:pPr>
              <a:r>
                <a:rPr lang="en-US" sz="1678">
                  <a:solidFill>
                    <a:srgbClr val="202F50"/>
                  </a:solidFill>
                  <a:latin typeface="Telegraf"/>
                </a:rPr>
                <a:t>14 - </a:t>
              </a:r>
              <a:r>
                <a:rPr lang="en-US" sz="1678">
                  <a:solidFill>
                    <a:srgbClr val="202F50"/>
                  </a:solidFill>
                  <a:latin typeface="Telegraf Bold"/>
                </a:rPr>
                <a:t>pdays</a:t>
              </a:r>
              <a:r>
                <a:rPr lang="en-US" sz="1678">
                  <a:solidFill>
                    <a:srgbClr val="202F50"/>
                  </a:solidFill>
                  <a:latin typeface="Telegraf"/>
                </a:rPr>
                <a:t>: number of days that passed by after the client was last contacted from a previous campaign </a:t>
              </a:r>
            </a:p>
            <a:p>
              <a:pPr marL="362357" lvl="1" indent="-181179">
                <a:lnSpc>
                  <a:spcPts val="2349"/>
                </a:lnSpc>
                <a:buFont typeface="Arial"/>
                <a:buChar char="•"/>
              </a:pPr>
              <a:r>
                <a:rPr lang="en-US" sz="1678">
                  <a:solidFill>
                    <a:srgbClr val="202F50"/>
                  </a:solidFill>
                  <a:latin typeface="Telegraf"/>
                </a:rPr>
                <a:t>15 - </a:t>
              </a:r>
              <a:r>
                <a:rPr lang="en-US" sz="1678">
                  <a:solidFill>
                    <a:srgbClr val="202F50"/>
                  </a:solidFill>
                  <a:latin typeface="Telegraf Bold"/>
                </a:rPr>
                <a:t>previous</a:t>
              </a:r>
              <a:r>
                <a:rPr lang="en-US" sz="1678">
                  <a:solidFill>
                    <a:srgbClr val="202F50"/>
                  </a:solidFill>
                  <a:latin typeface="Telegraf"/>
                </a:rPr>
                <a:t>: number of contacts performed before this campaign and for this client </a:t>
              </a:r>
            </a:p>
            <a:p>
              <a:pPr marL="362357" lvl="1" indent="-181179">
                <a:lnSpc>
                  <a:spcPts val="2349"/>
                </a:lnSpc>
                <a:buFont typeface="Arial"/>
                <a:buChar char="•"/>
              </a:pPr>
              <a:r>
                <a:rPr lang="en-US" sz="1678">
                  <a:solidFill>
                    <a:srgbClr val="202F50"/>
                  </a:solidFill>
                  <a:latin typeface="Telegraf"/>
                </a:rPr>
                <a:t>16 - </a:t>
              </a:r>
              <a:r>
                <a:rPr lang="en-US" sz="1678">
                  <a:solidFill>
                    <a:srgbClr val="202F50"/>
                  </a:solidFill>
                  <a:latin typeface="Telegraf Bold"/>
                </a:rPr>
                <a:t>poutcome</a:t>
              </a:r>
              <a:r>
                <a:rPr lang="en-US" sz="1678">
                  <a:solidFill>
                    <a:srgbClr val="202F50"/>
                  </a:solidFill>
                  <a:latin typeface="Telegraf"/>
                </a:rPr>
                <a:t>: outcome of the previous marketing campaign</a:t>
              </a:r>
            </a:p>
          </p:txBody>
        </p:sp>
      </p:grpSp>
      <p:pic>
        <p:nvPicPr>
          <p:cNvPr id="12" name="Picture 12"/>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9101" y="7181850"/>
            <a:ext cx="4114800" cy="4114800"/>
          </a:xfrm>
          <a:prstGeom prst="rect">
            <a:avLst/>
          </a:prstGeom>
        </p:spPr>
      </p:pic>
      <p:grpSp>
        <p:nvGrpSpPr>
          <p:cNvPr id="13" name="Group 13"/>
          <p:cNvGrpSpPr/>
          <p:nvPr/>
        </p:nvGrpSpPr>
        <p:grpSpPr>
          <a:xfrm>
            <a:off x="8584897" y="5884686"/>
            <a:ext cx="7063402" cy="3629874"/>
            <a:chOff x="0" y="0"/>
            <a:chExt cx="9417869" cy="4839832"/>
          </a:xfrm>
        </p:grpSpPr>
        <p:grpSp>
          <p:nvGrpSpPr>
            <p:cNvPr id="14" name="Group 14"/>
            <p:cNvGrpSpPr/>
            <p:nvPr/>
          </p:nvGrpSpPr>
          <p:grpSpPr>
            <a:xfrm>
              <a:off x="0" y="0"/>
              <a:ext cx="9417869" cy="4839832"/>
              <a:chOff x="0" y="0"/>
              <a:chExt cx="2266126" cy="1164560"/>
            </a:xfrm>
          </p:grpSpPr>
          <p:sp>
            <p:nvSpPr>
              <p:cNvPr id="15" name="Freeform 15"/>
              <p:cNvSpPr/>
              <p:nvPr/>
            </p:nvSpPr>
            <p:spPr>
              <a:xfrm>
                <a:off x="0" y="0"/>
                <a:ext cx="2266127" cy="1164560"/>
              </a:xfrm>
              <a:custGeom>
                <a:avLst/>
                <a:gdLst/>
                <a:ahLst/>
                <a:cxnLst/>
                <a:rect l="l" t="t" r="r" b="b"/>
                <a:pathLst>
                  <a:path w="2266127" h="1164560">
                    <a:moveTo>
                      <a:pt x="2141666" y="1164560"/>
                    </a:moveTo>
                    <a:lnTo>
                      <a:pt x="124460" y="1164560"/>
                    </a:lnTo>
                    <a:cubicBezTo>
                      <a:pt x="55880" y="1164560"/>
                      <a:pt x="0" y="1108680"/>
                      <a:pt x="0" y="1040100"/>
                    </a:cubicBezTo>
                    <a:lnTo>
                      <a:pt x="0" y="124460"/>
                    </a:lnTo>
                    <a:cubicBezTo>
                      <a:pt x="0" y="55880"/>
                      <a:pt x="55880" y="0"/>
                      <a:pt x="124460" y="0"/>
                    </a:cubicBezTo>
                    <a:lnTo>
                      <a:pt x="2141667" y="0"/>
                    </a:lnTo>
                    <a:cubicBezTo>
                      <a:pt x="2210246" y="0"/>
                      <a:pt x="2266127" y="55880"/>
                      <a:pt x="2266127" y="124460"/>
                    </a:cubicBezTo>
                    <a:lnTo>
                      <a:pt x="2266127" y="1040100"/>
                    </a:lnTo>
                    <a:cubicBezTo>
                      <a:pt x="2266127" y="1108680"/>
                      <a:pt x="2210246" y="1164560"/>
                      <a:pt x="2141667" y="1164560"/>
                    </a:cubicBezTo>
                    <a:close/>
                  </a:path>
                </a:pathLst>
              </a:custGeom>
              <a:solidFill>
                <a:srgbClr val="F6F6F6"/>
              </a:solidFill>
            </p:spPr>
          </p:sp>
        </p:grpSp>
        <p:sp>
          <p:nvSpPr>
            <p:cNvPr id="16" name="TextBox 16"/>
            <p:cNvSpPr txBox="1"/>
            <p:nvPr/>
          </p:nvSpPr>
          <p:spPr>
            <a:xfrm>
              <a:off x="390288" y="284514"/>
              <a:ext cx="8637293" cy="4204130"/>
            </a:xfrm>
            <a:prstGeom prst="rect">
              <a:avLst/>
            </a:prstGeom>
          </p:spPr>
          <p:txBody>
            <a:bodyPr lIns="0" tIns="0" rIns="0" bIns="0" rtlCol="0" anchor="t">
              <a:spAutoFit/>
            </a:bodyPr>
            <a:lstStyle/>
            <a:p>
              <a:pPr>
                <a:lnSpc>
                  <a:spcPts val="2633"/>
                </a:lnSpc>
              </a:pPr>
              <a:r>
                <a:rPr lang="en-US" sz="1881">
                  <a:solidFill>
                    <a:srgbClr val="A63B1E"/>
                  </a:solidFill>
                  <a:latin typeface="Telegraf Bold"/>
                </a:rPr>
                <a:t># SOCIAL AND ECONOMIC CONTEXT ATTRIBUTES</a:t>
              </a:r>
            </a:p>
            <a:p>
              <a:pPr marL="384529" lvl="1" indent="-192265">
                <a:lnSpc>
                  <a:spcPts val="2493"/>
                </a:lnSpc>
                <a:buFont typeface="Arial"/>
                <a:buChar char="•"/>
              </a:pPr>
              <a:r>
                <a:rPr lang="en-US" sz="1781">
                  <a:solidFill>
                    <a:srgbClr val="202F50"/>
                  </a:solidFill>
                  <a:latin typeface="Telegraf"/>
                </a:rPr>
                <a:t>17 - </a:t>
              </a:r>
              <a:r>
                <a:rPr lang="en-US" sz="1781">
                  <a:solidFill>
                    <a:srgbClr val="202F50"/>
                  </a:solidFill>
                  <a:latin typeface="Telegraf Bold"/>
                </a:rPr>
                <a:t>emp.var.rate: </a:t>
              </a:r>
              <a:r>
                <a:rPr lang="en-US" sz="1781">
                  <a:solidFill>
                    <a:srgbClr val="202F50"/>
                  </a:solidFill>
                  <a:latin typeface="Telegraf"/>
                </a:rPr>
                <a:t>employment variation rate - quarterly indicator</a:t>
              </a:r>
            </a:p>
            <a:p>
              <a:pPr marL="384529" lvl="1" indent="-192265">
                <a:lnSpc>
                  <a:spcPts val="2493"/>
                </a:lnSpc>
                <a:buFont typeface="Arial"/>
                <a:buChar char="•"/>
              </a:pPr>
              <a:r>
                <a:rPr lang="en-US" sz="1781">
                  <a:solidFill>
                    <a:srgbClr val="202F50"/>
                  </a:solidFill>
                  <a:latin typeface="Telegraf"/>
                </a:rPr>
                <a:t>18 - </a:t>
              </a:r>
              <a:r>
                <a:rPr lang="en-US" sz="1781">
                  <a:solidFill>
                    <a:srgbClr val="202F50"/>
                  </a:solidFill>
                  <a:latin typeface="Telegraf Bold"/>
                </a:rPr>
                <a:t>cons.price.idx:</a:t>
              </a:r>
              <a:r>
                <a:rPr lang="en-US" sz="1781">
                  <a:solidFill>
                    <a:srgbClr val="202F50"/>
                  </a:solidFill>
                  <a:latin typeface="Telegraf"/>
                </a:rPr>
                <a:t> consumer price index - monthly indicator </a:t>
              </a:r>
            </a:p>
            <a:p>
              <a:pPr marL="384529" lvl="1" indent="-192265">
                <a:lnSpc>
                  <a:spcPts val="2493"/>
                </a:lnSpc>
                <a:buFont typeface="Arial"/>
                <a:buChar char="•"/>
              </a:pPr>
              <a:r>
                <a:rPr lang="en-US" sz="1781">
                  <a:solidFill>
                    <a:srgbClr val="202F50"/>
                  </a:solidFill>
                  <a:latin typeface="Telegraf"/>
                </a:rPr>
                <a:t>19 - </a:t>
              </a:r>
              <a:r>
                <a:rPr lang="en-US" sz="1781">
                  <a:solidFill>
                    <a:srgbClr val="202F50"/>
                  </a:solidFill>
                  <a:latin typeface="Telegraf Bold"/>
                </a:rPr>
                <a:t>cons.conf.idx:</a:t>
              </a:r>
              <a:r>
                <a:rPr lang="en-US" sz="1781">
                  <a:solidFill>
                    <a:srgbClr val="202F50"/>
                  </a:solidFill>
                  <a:latin typeface="Telegraf"/>
                </a:rPr>
                <a:t> consumer confidence index - monthly indicator </a:t>
              </a:r>
            </a:p>
            <a:p>
              <a:pPr marL="384529" lvl="1" indent="-192265">
                <a:lnSpc>
                  <a:spcPts val="2493"/>
                </a:lnSpc>
                <a:buFont typeface="Arial"/>
                <a:buChar char="•"/>
              </a:pPr>
              <a:r>
                <a:rPr lang="en-US" sz="1781">
                  <a:solidFill>
                    <a:srgbClr val="202F50"/>
                  </a:solidFill>
                  <a:latin typeface="Telegraf"/>
                </a:rPr>
                <a:t>20 - </a:t>
              </a:r>
              <a:r>
                <a:rPr lang="en-US" sz="1781">
                  <a:solidFill>
                    <a:srgbClr val="202F50"/>
                  </a:solidFill>
                  <a:latin typeface="Telegraf Bold"/>
                </a:rPr>
                <a:t>euribor3m:</a:t>
              </a:r>
              <a:r>
                <a:rPr lang="en-US" sz="1781">
                  <a:solidFill>
                    <a:srgbClr val="202F50"/>
                  </a:solidFill>
                  <a:latin typeface="Telegraf"/>
                </a:rPr>
                <a:t> euribor 3 month rate - daily indicator </a:t>
              </a:r>
            </a:p>
            <a:p>
              <a:pPr marL="384530" lvl="1" indent="-192265">
                <a:lnSpc>
                  <a:spcPts val="2493"/>
                </a:lnSpc>
                <a:buFont typeface="Arial"/>
                <a:buChar char="•"/>
              </a:pPr>
              <a:r>
                <a:rPr lang="en-US" sz="1781">
                  <a:solidFill>
                    <a:srgbClr val="202F50"/>
                  </a:solidFill>
                  <a:latin typeface="Telegraf"/>
                </a:rPr>
                <a:t>21 - </a:t>
              </a:r>
              <a:r>
                <a:rPr lang="en-US" sz="1781">
                  <a:solidFill>
                    <a:srgbClr val="202F50"/>
                  </a:solidFill>
                  <a:latin typeface="Telegraf Bold"/>
                </a:rPr>
                <a:t>nr.employed</a:t>
              </a:r>
              <a:r>
                <a:rPr lang="en-US" sz="1781">
                  <a:solidFill>
                    <a:srgbClr val="202F50"/>
                  </a:solidFill>
                  <a:latin typeface="Telegraf"/>
                </a:rPr>
                <a:t>: number of employees - quarterly indicator </a:t>
              </a:r>
            </a:p>
          </p:txBody>
        </p:sp>
      </p:grpSp>
      <p:sp>
        <p:nvSpPr>
          <p:cNvPr id="17" name="TextBox 17"/>
          <p:cNvSpPr txBox="1"/>
          <p:nvPr/>
        </p:nvSpPr>
        <p:spPr>
          <a:xfrm>
            <a:off x="6672044" y="5152857"/>
            <a:ext cx="4943912" cy="416576"/>
          </a:xfrm>
          <a:prstGeom prst="rect">
            <a:avLst/>
          </a:prstGeom>
        </p:spPr>
        <p:txBody>
          <a:bodyPr lIns="0" tIns="0" rIns="0" bIns="0" rtlCol="0" anchor="t">
            <a:spAutoFit/>
          </a:bodyPr>
          <a:lstStyle/>
          <a:p>
            <a:pPr>
              <a:lnSpc>
                <a:spcPts val="3055"/>
              </a:lnSpc>
            </a:pPr>
            <a:r>
              <a:rPr lang="en-US" sz="2545">
                <a:solidFill>
                  <a:srgbClr val="F6F6F6"/>
                </a:solidFill>
                <a:latin typeface="Telegraf Bold"/>
              </a:rPr>
              <a:t>HISTORICAL BANKING DATA</a:t>
            </a:r>
          </a:p>
        </p:txBody>
      </p:sp>
      <p:sp>
        <p:nvSpPr>
          <p:cNvPr id="18" name="TextBox 18"/>
          <p:cNvSpPr txBox="1"/>
          <p:nvPr/>
        </p:nvSpPr>
        <p:spPr>
          <a:xfrm>
            <a:off x="11942656" y="5152857"/>
            <a:ext cx="5550688" cy="392642"/>
          </a:xfrm>
          <a:prstGeom prst="rect">
            <a:avLst/>
          </a:prstGeom>
        </p:spPr>
        <p:txBody>
          <a:bodyPr lIns="0" tIns="0" rIns="0" bIns="0" rtlCol="0" anchor="t">
            <a:spAutoFit/>
          </a:bodyPr>
          <a:lstStyle/>
          <a:p>
            <a:pPr>
              <a:lnSpc>
                <a:spcPts val="2879"/>
              </a:lnSpc>
            </a:pPr>
            <a:r>
              <a:rPr lang="en-US" sz="2400">
                <a:solidFill>
                  <a:srgbClr val="F6F6F6"/>
                </a:solidFill>
                <a:latin typeface="Telegraf Bold"/>
              </a:rPr>
              <a:t>DATA FROM PREVIOUS CAMPAIGN</a:t>
            </a:r>
          </a:p>
        </p:txBody>
      </p:sp>
      <p:sp>
        <p:nvSpPr>
          <p:cNvPr id="19" name="TextBox 19"/>
          <p:cNvSpPr txBox="1"/>
          <p:nvPr/>
        </p:nvSpPr>
        <p:spPr>
          <a:xfrm>
            <a:off x="10848495" y="9603911"/>
            <a:ext cx="3244913" cy="400050"/>
          </a:xfrm>
          <a:prstGeom prst="rect">
            <a:avLst/>
          </a:prstGeom>
        </p:spPr>
        <p:txBody>
          <a:bodyPr lIns="0" tIns="0" rIns="0" bIns="0" rtlCol="0" anchor="t">
            <a:spAutoFit/>
          </a:bodyPr>
          <a:lstStyle/>
          <a:p>
            <a:pPr>
              <a:lnSpc>
                <a:spcPts val="2999"/>
              </a:lnSpc>
            </a:pPr>
            <a:r>
              <a:rPr lang="en-US" sz="2499">
                <a:solidFill>
                  <a:srgbClr val="F6F6F6"/>
                </a:solidFill>
                <a:latin typeface="Telegraf Bold"/>
              </a:rPr>
              <a:t>SOCIAL INDEXES</a:t>
            </a:r>
          </a:p>
        </p:txBody>
      </p:sp>
      <p:pic>
        <p:nvPicPr>
          <p:cNvPr id="20" name="Picture 20"/>
          <p:cNvPicPr>
            <a:picLocks noChangeAspect="1"/>
          </p:cNvPicPr>
          <p:nvPr/>
        </p:nvPicPr>
        <p:blipFill>
          <a:blip r:embed="rId6">
            <a:alphaModFix amt="19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40" b="12679"/>
          <a:stretch>
            <a:fillRect/>
          </a:stretch>
        </p:blipFill>
        <p:spPr>
          <a:xfrm>
            <a:off x="781964" y="2910014"/>
            <a:ext cx="5908491" cy="5171768"/>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97515" y="2830102"/>
            <a:ext cx="3802098" cy="5744928"/>
          </a:xfrm>
          <a:prstGeom prst="rect">
            <a:avLst/>
          </a:prstGeom>
        </p:spPr>
      </p:pic>
      <p:sp>
        <p:nvSpPr>
          <p:cNvPr id="22" name="TextBox 22"/>
          <p:cNvSpPr txBox="1"/>
          <p:nvPr/>
        </p:nvSpPr>
        <p:spPr>
          <a:xfrm>
            <a:off x="16133700" y="9318424"/>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23" name="TextBox 23"/>
          <p:cNvSpPr txBox="1"/>
          <p:nvPr/>
        </p:nvSpPr>
        <p:spPr>
          <a:xfrm>
            <a:off x="17000496"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38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55"/>
          <a:stretch>
            <a:fillRect/>
          </a:stretch>
        </p:blipFill>
        <p:spPr>
          <a:xfrm>
            <a:off x="358034" y="448701"/>
            <a:ext cx="6177577" cy="5578317"/>
          </a:xfrm>
          <a:prstGeom prst="rect">
            <a:avLst/>
          </a:prstGeom>
        </p:spPr>
      </p:pic>
      <p:grpSp>
        <p:nvGrpSpPr>
          <p:cNvPr id="3" name="Group 3"/>
          <p:cNvGrpSpPr>
            <a:grpSpLocks noChangeAspect="1"/>
          </p:cNvGrpSpPr>
          <p:nvPr/>
        </p:nvGrpSpPr>
        <p:grpSpPr>
          <a:xfrm>
            <a:off x="876300" y="5600733"/>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5" name="Picture 5"/>
          <p:cNvPicPr>
            <a:picLocks noChangeAspect="1"/>
          </p:cNvPicPr>
          <p:nvPr/>
        </p:nvPicPr>
        <p:blipFill>
          <a:blip r:embed="rId4">
            <a:alphaModFix amt="1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9101" y="7181850"/>
            <a:ext cx="4114800" cy="4114800"/>
          </a:xfrm>
          <a:prstGeom prst="rect">
            <a:avLst/>
          </a:prstGeom>
        </p:spPr>
      </p:pic>
      <p:grpSp>
        <p:nvGrpSpPr>
          <p:cNvPr id="6" name="Group 6"/>
          <p:cNvGrpSpPr>
            <a:grpSpLocks noChangeAspect="1"/>
          </p:cNvGrpSpPr>
          <p:nvPr/>
        </p:nvGrpSpPr>
        <p:grpSpPr>
          <a:xfrm>
            <a:off x="8687030" y="4426860"/>
            <a:ext cx="4803083" cy="2754990"/>
            <a:chOff x="0" y="0"/>
            <a:chExt cx="7981950" cy="4578350"/>
          </a:xfrm>
        </p:grpSpPr>
        <p:sp>
          <p:nvSpPr>
            <p:cNvPr id="7" name="Freeform 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8" name="Freeform 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9" name="Freeform 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0" name="Freeform 1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1" name="Freeform 1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6"/>
              <a:stretch>
                <a:fillRect l="7789" t="6047" r="7805" b="11178"/>
              </a:stretch>
            </a:blipFill>
          </p:spPr>
        </p:sp>
      </p:grpSp>
      <p:grpSp>
        <p:nvGrpSpPr>
          <p:cNvPr id="12" name="Group 12"/>
          <p:cNvGrpSpPr>
            <a:grpSpLocks noChangeAspect="1"/>
          </p:cNvGrpSpPr>
          <p:nvPr/>
        </p:nvGrpSpPr>
        <p:grpSpPr>
          <a:xfrm>
            <a:off x="13490113" y="6415270"/>
            <a:ext cx="4557269" cy="2613994"/>
            <a:chOff x="0" y="0"/>
            <a:chExt cx="7981950" cy="4578350"/>
          </a:xfrm>
        </p:grpSpPr>
        <p:sp>
          <p:nvSpPr>
            <p:cNvPr id="13" name="Freeform 1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5" name="Freeform 1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6" name="Freeform 1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7" name="Freeform 1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7"/>
              <a:stretch>
                <a:fillRect l="7789" t="6047" r="7805" b="11178"/>
              </a:stretch>
            </a:blipFill>
          </p:spPr>
        </p:sp>
      </p:grpSp>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33853" y="8177732"/>
            <a:ext cx="851533" cy="851533"/>
          </a:xfrm>
          <a:prstGeom prst="rect">
            <a:avLst/>
          </a:prstGeom>
        </p:spPr>
      </p:pic>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71600" y="1356067"/>
            <a:ext cx="5006947" cy="4114800"/>
          </a:xfrm>
          <a:prstGeom prst="rect">
            <a:avLst/>
          </a:prstGeom>
        </p:spPr>
      </p:pic>
      <p:sp>
        <p:nvSpPr>
          <p:cNvPr id="20" name="TextBox 20"/>
          <p:cNvSpPr txBox="1"/>
          <p:nvPr/>
        </p:nvSpPr>
        <p:spPr>
          <a:xfrm>
            <a:off x="10498393" y="2121990"/>
            <a:ext cx="6483290" cy="2136489"/>
          </a:xfrm>
          <a:prstGeom prst="rect">
            <a:avLst/>
          </a:prstGeom>
        </p:spPr>
        <p:txBody>
          <a:bodyPr lIns="0" tIns="0" rIns="0" bIns="0" rtlCol="0" anchor="t">
            <a:spAutoFit/>
          </a:bodyPr>
          <a:lstStyle/>
          <a:p>
            <a:pPr algn="just">
              <a:lnSpc>
                <a:spcPts val="4226"/>
              </a:lnSpc>
            </a:pPr>
            <a:r>
              <a:rPr lang="en-US" sz="3019" spc="60">
                <a:solidFill>
                  <a:srgbClr val="F6F6F6"/>
                </a:solidFill>
                <a:latin typeface="Telegraf"/>
              </a:rPr>
              <a:t>Concatenated the two Datasets together in </a:t>
            </a:r>
            <a:r>
              <a:rPr lang="en-US" sz="3019" spc="60">
                <a:solidFill>
                  <a:srgbClr val="F6F6F6"/>
                </a:solidFill>
                <a:latin typeface="Telegraf Bold"/>
              </a:rPr>
              <a:t>JMP </a:t>
            </a:r>
            <a:r>
              <a:rPr lang="en-US" sz="3019" spc="60">
                <a:solidFill>
                  <a:srgbClr val="F6F6F6"/>
                </a:solidFill>
                <a:latin typeface="Telegraf"/>
              </a:rPr>
              <a:t>by creating a unique ID column for both datasets.</a:t>
            </a:r>
          </a:p>
        </p:txBody>
      </p:sp>
      <p:sp>
        <p:nvSpPr>
          <p:cNvPr id="21" name="TextBox 21"/>
          <p:cNvSpPr txBox="1"/>
          <p:nvPr/>
        </p:nvSpPr>
        <p:spPr>
          <a:xfrm>
            <a:off x="7971568" y="597945"/>
            <a:ext cx="9751911" cy="1136650"/>
          </a:xfrm>
          <a:prstGeom prst="rect">
            <a:avLst/>
          </a:prstGeom>
        </p:spPr>
        <p:txBody>
          <a:bodyPr lIns="0" tIns="0" rIns="0" bIns="0" rtlCol="0" anchor="t">
            <a:spAutoFit/>
          </a:bodyPr>
          <a:lstStyle/>
          <a:p>
            <a:pPr>
              <a:lnSpc>
                <a:spcPts val="8250"/>
              </a:lnSpc>
            </a:pPr>
            <a:r>
              <a:rPr lang="en-US" sz="7500">
                <a:solidFill>
                  <a:srgbClr val="F6F6F6"/>
                </a:solidFill>
                <a:latin typeface="Telegraf Bold"/>
              </a:rPr>
              <a:t>Data Preprocessing</a:t>
            </a:r>
          </a:p>
        </p:txBody>
      </p:sp>
      <p:sp>
        <p:nvSpPr>
          <p:cNvPr id="22" name="TextBox 22"/>
          <p:cNvSpPr txBox="1"/>
          <p:nvPr/>
        </p:nvSpPr>
        <p:spPr>
          <a:xfrm>
            <a:off x="8195217" y="2507598"/>
            <a:ext cx="1757411" cy="1708174"/>
          </a:xfrm>
          <a:prstGeom prst="rect">
            <a:avLst/>
          </a:prstGeom>
        </p:spPr>
        <p:txBody>
          <a:bodyPr lIns="0" tIns="0" rIns="0" bIns="0" rtlCol="0" anchor="t">
            <a:spAutoFit/>
          </a:bodyPr>
          <a:lstStyle/>
          <a:p>
            <a:pPr algn="r">
              <a:lnSpc>
                <a:spcPts val="12833"/>
              </a:lnSpc>
            </a:pPr>
            <a:r>
              <a:rPr lang="en-US" sz="12833" spc="-616">
                <a:solidFill>
                  <a:srgbClr val="F6F6F6"/>
                </a:solidFill>
                <a:latin typeface="Quicksand"/>
              </a:rPr>
              <a:t>01</a:t>
            </a:r>
          </a:p>
        </p:txBody>
      </p:sp>
      <p:sp>
        <p:nvSpPr>
          <p:cNvPr id="23" name="TextBox 23"/>
          <p:cNvSpPr txBox="1"/>
          <p:nvPr/>
        </p:nvSpPr>
        <p:spPr>
          <a:xfrm>
            <a:off x="12209081" y="9467765"/>
            <a:ext cx="5514398" cy="612944"/>
          </a:xfrm>
          <a:prstGeom prst="rect">
            <a:avLst/>
          </a:prstGeom>
        </p:spPr>
        <p:txBody>
          <a:bodyPr lIns="0" tIns="0" rIns="0" bIns="0" rtlCol="0" anchor="t">
            <a:spAutoFit/>
          </a:bodyPr>
          <a:lstStyle/>
          <a:p>
            <a:pPr algn="ctr">
              <a:lnSpc>
                <a:spcPts val="4539"/>
              </a:lnSpc>
              <a:spcBef>
                <a:spcPct val="0"/>
              </a:spcBef>
            </a:pPr>
            <a:r>
              <a:rPr lang="en-US" sz="3491" spc="139">
                <a:solidFill>
                  <a:srgbClr val="F4592F"/>
                </a:solidFill>
                <a:latin typeface="Telegraf Bold"/>
              </a:rPr>
              <a:t>TOTAL = 86,399 ROWS </a:t>
            </a:r>
          </a:p>
        </p:txBody>
      </p:sp>
      <p:sp>
        <p:nvSpPr>
          <p:cNvPr id="24" name="TextBox 24"/>
          <p:cNvSpPr txBox="1"/>
          <p:nvPr/>
        </p:nvSpPr>
        <p:spPr>
          <a:xfrm>
            <a:off x="3383593" y="7319275"/>
            <a:ext cx="8247592" cy="643696"/>
          </a:xfrm>
          <a:prstGeom prst="rect">
            <a:avLst/>
          </a:prstGeom>
        </p:spPr>
        <p:txBody>
          <a:bodyPr lIns="0" tIns="0" rIns="0" bIns="0" rtlCol="0" anchor="t">
            <a:spAutoFit/>
          </a:bodyPr>
          <a:lstStyle/>
          <a:p>
            <a:pPr algn="ctr">
              <a:lnSpc>
                <a:spcPts val="4886"/>
              </a:lnSpc>
              <a:spcBef>
                <a:spcPct val="0"/>
              </a:spcBef>
            </a:pPr>
            <a:r>
              <a:rPr lang="en-US" sz="3758" spc="150">
                <a:solidFill>
                  <a:srgbClr val="FFFFFF"/>
                </a:solidFill>
                <a:latin typeface="Telegraf"/>
              </a:rPr>
              <a:t>16 Predictors (1 Unique Predictor) </a:t>
            </a:r>
          </a:p>
        </p:txBody>
      </p:sp>
      <p:sp>
        <p:nvSpPr>
          <p:cNvPr id="25" name="TextBox 25"/>
          <p:cNvSpPr txBox="1"/>
          <p:nvPr/>
        </p:nvSpPr>
        <p:spPr>
          <a:xfrm>
            <a:off x="3290829" y="9180269"/>
            <a:ext cx="8277126" cy="636831"/>
          </a:xfrm>
          <a:prstGeom prst="rect">
            <a:avLst/>
          </a:prstGeom>
        </p:spPr>
        <p:txBody>
          <a:bodyPr lIns="0" tIns="0" rIns="0" bIns="0" rtlCol="0" anchor="t">
            <a:spAutoFit/>
          </a:bodyPr>
          <a:lstStyle/>
          <a:p>
            <a:pPr algn="ctr">
              <a:lnSpc>
                <a:spcPts val="4826"/>
              </a:lnSpc>
              <a:spcBef>
                <a:spcPct val="0"/>
              </a:spcBef>
            </a:pPr>
            <a:r>
              <a:rPr lang="en-US" sz="3713" spc="148">
                <a:solidFill>
                  <a:srgbClr val="FFFFFF"/>
                </a:solidFill>
                <a:latin typeface="Telegraf"/>
              </a:rPr>
              <a:t>20 Predictors (4 Unique Predictor)</a:t>
            </a:r>
          </a:p>
        </p:txBody>
      </p:sp>
      <p:sp>
        <p:nvSpPr>
          <p:cNvPr id="26" name="TextBox 26"/>
          <p:cNvSpPr txBox="1"/>
          <p:nvPr/>
        </p:nvSpPr>
        <p:spPr>
          <a:xfrm>
            <a:off x="13891876" y="5057775"/>
            <a:ext cx="3250620" cy="612944"/>
          </a:xfrm>
          <a:prstGeom prst="rect">
            <a:avLst/>
          </a:prstGeom>
        </p:spPr>
        <p:txBody>
          <a:bodyPr lIns="0" tIns="0" rIns="0" bIns="0" rtlCol="0" anchor="t">
            <a:spAutoFit/>
          </a:bodyPr>
          <a:lstStyle/>
          <a:p>
            <a:pPr algn="ctr">
              <a:lnSpc>
                <a:spcPts val="4539"/>
              </a:lnSpc>
              <a:spcBef>
                <a:spcPct val="0"/>
              </a:spcBef>
            </a:pPr>
            <a:r>
              <a:rPr lang="en-US" sz="3491" spc="139">
                <a:solidFill>
                  <a:srgbClr val="FFFFFF"/>
                </a:solidFill>
                <a:latin typeface="Telegraf Bold"/>
              </a:rPr>
              <a:t>41,187 ROWS </a:t>
            </a:r>
          </a:p>
        </p:txBody>
      </p:sp>
      <p:sp>
        <p:nvSpPr>
          <p:cNvPr id="27" name="TextBox 27"/>
          <p:cNvSpPr txBox="1"/>
          <p:nvPr/>
        </p:nvSpPr>
        <p:spPr>
          <a:xfrm>
            <a:off x="358034" y="9182100"/>
            <a:ext cx="1874250" cy="677450"/>
          </a:xfrm>
          <a:prstGeom prst="rect">
            <a:avLst/>
          </a:prstGeom>
        </p:spPr>
        <p:txBody>
          <a:bodyPr lIns="0" tIns="0" rIns="0" bIns="0" rtlCol="0" anchor="t">
            <a:spAutoFit/>
          </a:bodyPr>
          <a:lstStyle/>
          <a:p>
            <a:pPr algn="ctr">
              <a:lnSpc>
                <a:spcPts val="5593"/>
              </a:lnSpc>
            </a:pPr>
            <a:r>
              <a:rPr lang="en-US" sz="3995">
                <a:solidFill>
                  <a:srgbClr val="F8B8A7"/>
                </a:solidFill>
                <a:latin typeface="Open Sans Bold"/>
              </a:rPr>
              <a:t>Team 3</a:t>
            </a:r>
          </a:p>
        </p:txBody>
      </p:sp>
      <p:sp>
        <p:nvSpPr>
          <p:cNvPr id="28" name="TextBox 28"/>
          <p:cNvSpPr txBox="1"/>
          <p:nvPr/>
        </p:nvSpPr>
        <p:spPr>
          <a:xfrm>
            <a:off x="16990971" y="-76200"/>
            <a:ext cx="1874250" cy="677450"/>
          </a:xfrm>
          <a:prstGeom prst="rect">
            <a:avLst/>
          </a:prstGeom>
        </p:spPr>
        <p:txBody>
          <a:bodyPr lIns="0" tIns="0" rIns="0" bIns="0" rtlCol="0" anchor="t">
            <a:spAutoFit/>
          </a:bodyPr>
          <a:lstStyle/>
          <a:p>
            <a:pPr algn="ctr">
              <a:lnSpc>
                <a:spcPts val="5593"/>
              </a:lnSpc>
            </a:pPr>
            <a:r>
              <a:rPr lang="en-US" sz="3995">
                <a:solidFill>
                  <a:srgbClr val="FFFFFF"/>
                </a:solidFill>
                <a:latin typeface="Open Sans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2295</Words>
  <Application>Microsoft Office PowerPoint</Application>
  <PresentationFormat>Custom</PresentationFormat>
  <Paragraphs>332</Paragraphs>
  <Slides>34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Arimo Bold</vt:lpstr>
      <vt:lpstr>Quicksand</vt:lpstr>
      <vt:lpstr>Open Sans Extra Bold</vt:lpstr>
      <vt:lpstr>Telegraf Bold</vt:lpstr>
      <vt:lpstr>Telegraf Bold Bold</vt:lpstr>
      <vt:lpstr>Open Sans</vt:lpstr>
      <vt:lpstr>Calibri</vt:lpstr>
      <vt:lpstr>Open Sans Bold</vt:lpstr>
      <vt:lpstr>Arimo</vt:lpstr>
      <vt:lpstr>Telegraf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Bold Orange and Blue Illustrated Online Marketing Presentation</dc:title>
  <cp:lastModifiedBy>Singh, Sahibpreet</cp:lastModifiedBy>
  <cp:revision>4</cp:revision>
  <dcterms:created xsi:type="dcterms:W3CDTF">2006-08-16T00:00:00Z</dcterms:created>
  <dcterms:modified xsi:type="dcterms:W3CDTF">2021-04-27T23:08:54Z</dcterms:modified>
  <dc:identifier>DAEcartiEeU</dc:identifier>
</cp:coreProperties>
</file>